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Lst>
  <p:sldSz cx="18288000" cy="10287000"/>
  <p:notesSz cx="6858000" cy="9144000"/>
  <p:embeddedFontLst>
    <p:embeddedFont>
      <p:font typeface="DejaVu Sans Bold" charset="1" panose="020B0803030604020204"/>
      <p:regular r:id="rId63"/>
    </p:embeddedFont>
    <p:embeddedFont>
      <p:font typeface="Arial MT Pro Bold" charset="1" panose="020B0802020202020204"/>
      <p:regular r:id="rId64"/>
    </p:embeddedFont>
    <p:embeddedFont>
      <p:font typeface="Trebuchet MS" charset="1" panose="020B0603020202020204"/>
      <p:regular r:id="rId65"/>
    </p:embeddedFont>
    <p:embeddedFont>
      <p:font typeface="Tahoma Bold" charset="1" panose="020B0804030504040204"/>
      <p:regular r:id="rId66"/>
    </p:embeddedFont>
    <p:embeddedFont>
      <p:font typeface="Tahoma" charset="1" panose="020B0604030504040204"/>
      <p:regular r:id="rId67"/>
    </p:embeddedFont>
    <p:embeddedFont>
      <p:font typeface="Arimo" charset="1" panose="020B0604020202020204"/>
      <p:regular r:id="rId68"/>
    </p:embeddedFont>
    <p:embeddedFont>
      <p:font typeface="Aptos Bold" charset="1" panose="020B0004020202020204"/>
      <p:regular r:id="rId69"/>
    </p:embeddedFont>
    <p:embeddedFont>
      <p:font typeface="Aptos" charset="1" panose="020B0004020202020204"/>
      <p:regular r:id="rId70"/>
    </p:embeddedFont>
    <p:embeddedFont>
      <p:font typeface="Inter Bold" charset="1" panose="02000503000000020004"/>
      <p:regular r:id="rId71"/>
    </p:embeddedFont>
    <p:embeddedFont>
      <p:font typeface="Inter" charset="1" panose="02000503000000020004"/>
      <p:regular r:id="rId72"/>
    </p:embeddedFont>
    <p:embeddedFont>
      <p:font typeface="Zuume Rough Bold" charset="1" panose="00000800000000000000"/>
      <p:regular r:id="rId73"/>
    </p:embeddedFont>
    <p:embeddedFont>
      <p:font typeface="Code Pro" charset="1" panose="00000500000000000000"/>
      <p:regular r:id="rId74"/>
    </p:embeddedFont>
    <p:embeddedFont>
      <p:font typeface="DM Sans" charset="1" panose="00000000000000000000"/>
      <p:regular r:id="rId75"/>
    </p:embeddedFont>
    <p:embeddedFont>
      <p:font typeface="Open Sans Bold" charset="1" panose="020B0806030504020204"/>
      <p:regular r:id="rId7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fonts/font63.fntdata" Type="http://schemas.openxmlformats.org/officeDocument/2006/relationships/font"/><Relationship Id="rId64" Target="fonts/font64.fntdata" Type="http://schemas.openxmlformats.org/officeDocument/2006/relationships/font"/><Relationship Id="rId65" Target="fonts/font65.fntdata" Type="http://schemas.openxmlformats.org/officeDocument/2006/relationships/font"/><Relationship Id="rId66" Target="fonts/font66.fntdata" Type="http://schemas.openxmlformats.org/officeDocument/2006/relationships/font"/><Relationship Id="rId67" Target="fonts/font67.fntdata" Type="http://schemas.openxmlformats.org/officeDocument/2006/relationships/font"/><Relationship Id="rId68" Target="fonts/font68.fntdata" Type="http://schemas.openxmlformats.org/officeDocument/2006/relationships/font"/><Relationship Id="rId69" Target="fonts/font69.fntdata" Type="http://schemas.openxmlformats.org/officeDocument/2006/relationships/font"/><Relationship Id="rId7" Target="slides/slide2.xml" Type="http://schemas.openxmlformats.org/officeDocument/2006/relationships/slide"/><Relationship Id="rId70" Target="fonts/font70.fntdata" Type="http://schemas.openxmlformats.org/officeDocument/2006/relationships/font"/><Relationship Id="rId71" Target="fonts/font71.fntdata" Type="http://schemas.openxmlformats.org/officeDocument/2006/relationships/font"/><Relationship Id="rId72" Target="fonts/font72.fntdata" Type="http://schemas.openxmlformats.org/officeDocument/2006/relationships/font"/><Relationship Id="rId73" Target="fonts/font73.fntdata" Type="http://schemas.openxmlformats.org/officeDocument/2006/relationships/font"/><Relationship Id="rId74" Target="fonts/font74.fntdata" Type="http://schemas.openxmlformats.org/officeDocument/2006/relationships/font"/><Relationship Id="rId75" Target="fonts/font75.fntdata" Type="http://schemas.openxmlformats.org/officeDocument/2006/relationships/font"/><Relationship Id="rId76" Target="fonts/font76.fntdata" Type="http://schemas.openxmlformats.org/officeDocument/2006/relationships/font"/><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pn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png" Type="http://schemas.openxmlformats.org/officeDocument/2006/relationships/image"/><Relationship Id="rId4" Target="../media/image12.png" Type="http://schemas.openxmlformats.org/officeDocument/2006/relationships/image"/><Relationship Id="rId5" Target="../media/image16.png" Type="http://schemas.openxmlformats.org/officeDocument/2006/relationships/image"/><Relationship Id="rId6" Target="../media/image3.png" Type="http://schemas.openxmlformats.org/officeDocument/2006/relationships/image"/><Relationship Id="rId7" Target="../media/image1.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3.png" Type="http://schemas.openxmlformats.org/officeDocument/2006/relationships/image"/><Relationship Id="rId7" Target="../media/image1.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6.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 Id="rId3" Target="../media/image30.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png" Type="http://schemas.openxmlformats.org/officeDocument/2006/relationships/image"/><Relationship Id="rId4" Target="../media/image33.svg" Type="http://schemas.openxmlformats.org/officeDocument/2006/relationships/image"/><Relationship Id="rId5" Target="../media/image3.png" Type="http://schemas.openxmlformats.org/officeDocument/2006/relationships/image"/><Relationship Id="rId6" Target="../media/image1.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 Id="rId3" Target="../media/image34.pn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39.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39.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0.png" Type="http://schemas.openxmlformats.org/officeDocument/2006/relationships/image"/><Relationship Id="rId3" Target="../media/image41.png" Type="http://schemas.openxmlformats.org/officeDocument/2006/relationships/image"/><Relationship Id="rId4" Target="../media/image42.svg" Type="http://schemas.openxmlformats.org/officeDocument/2006/relationships/image"/><Relationship Id="rId5" Target="../media/image3.png" Type="http://schemas.openxmlformats.org/officeDocument/2006/relationships/image"/><Relationship Id="rId6" Target="../media/image1.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png" Type="http://schemas.openxmlformats.org/officeDocument/2006/relationships/image"/><Relationship Id="rId3" Target="../media/image44.png" Type="http://schemas.openxmlformats.org/officeDocument/2006/relationships/image"/><Relationship Id="rId4" Target="../media/image45.png" Type="http://schemas.openxmlformats.org/officeDocument/2006/relationships/image"/><Relationship Id="rId5" Target="../media/image46.svg" Type="http://schemas.openxmlformats.org/officeDocument/2006/relationships/image"/><Relationship Id="rId6" Target="../media/image3.png" Type="http://schemas.openxmlformats.org/officeDocument/2006/relationships/image"/><Relationship Id="rId7" Target="../media/image1.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 Id="rId3" Target="../media/image48.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png" Type="http://schemas.openxmlformats.org/officeDocument/2006/relationships/image"/><Relationship Id="rId3" Target="../media/image50.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53.png" Type="http://schemas.openxmlformats.org/officeDocument/2006/relationships/image"/><Relationship Id="rId5" Target="../media/image54.svg" Type="http://schemas.openxmlformats.org/officeDocument/2006/relationships/image"/><Relationship Id="rId6" Target="../media/image3.png" Type="http://schemas.openxmlformats.org/officeDocument/2006/relationships/image"/><Relationship Id="rId7" Target="../media/image1.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53.png" Type="http://schemas.openxmlformats.org/officeDocument/2006/relationships/image"/><Relationship Id="rId5" Target="../media/image54.svg" Type="http://schemas.openxmlformats.org/officeDocument/2006/relationships/image"/><Relationship Id="rId6" Target="../media/image55.png" Type="http://schemas.openxmlformats.org/officeDocument/2006/relationships/image"/><Relationship Id="rId7" Target="../media/image56.svg" Type="http://schemas.openxmlformats.org/officeDocument/2006/relationships/image"/><Relationship Id="rId8" Target="../media/image3.png" Type="http://schemas.openxmlformats.org/officeDocument/2006/relationships/image"/><Relationship Id="rId9" Target="../media/image1.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png" Type="http://schemas.openxmlformats.org/officeDocument/2006/relationships/image"/><Relationship Id="rId3" Target="../media/image58.svg" Type="http://schemas.openxmlformats.org/officeDocument/2006/relationships/image"/><Relationship Id="rId4" Target="../media/image59.png" Type="http://schemas.openxmlformats.org/officeDocument/2006/relationships/image"/><Relationship Id="rId5" Target="../media/image60.svg" Type="http://schemas.openxmlformats.org/officeDocument/2006/relationships/image"/><Relationship Id="rId6" Target="../media/image61.png" Type="http://schemas.openxmlformats.org/officeDocument/2006/relationships/image"/><Relationship Id="rId7" Target="../media/image62.svg" Type="http://schemas.openxmlformats.org/officeDocument/2006/relationships/image"/><Relationship Id="rId8" Target="../media/image3.png" Type="http://schemas.openxmlformats.org/officeDocument/2006/relationships/image"/><Relationship Id="rId9" Target="../media/image1.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3.png" Type="http://schemas.openxmlformats.org/officeDocument/2006/relationships/image"/><Relationship Id="rId3" Target="../media/image64.svg" Type="http://schemas.openxmlformats.org/officeDocument/2006/relationships/image"/><Relationship Id="rId4" Target="../media/image65.png" Type="http://schemas.openxmlformats.org/officeDocument/2006/relationships/image"/><Relationship Id="rId5" Target="../media/image66.svg" Type="http://schemas.openxmlformats.org/officeDocument/2006/relationships/image"/><Relationship Id="rId6" Target="../media/image3.png" Type="http://schemas.openxmlformats.org/officeDocument/2006/relationships/image"/><Relationship Id="rId7" Target="../media/image1.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7.png" Type="http://schemas.openxmlformats.org/officeDocument/2006/relationships/image"/><Relationship Id="rId3" Target="../media/image68.svg" Type="http://schemas.openxmlformats.org/officeDocument/2006/relationships/image"/><Relationship Id="rId4" Target="../media/image69.png" Type="http://schemas.openxmlformats.org/officeDocument/2006/relationships/image"/><Relationship Id="rId5" Target="../media/image70.svg" Type="http://schemas.openxmlformats.org/officeDocument/2006/relationships/image"/><Relationship Id="rId6" Target="../media/image3.png" Type="http://schemas.openxmlformats.org/officeDocument/2006/relationships/image"/><Relationship Id="rId7" Target="../media/image1.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1.png" Type="http://schemas.openxmlformats.org/officeDocument/2006/relationships/image"/><Relationship Id="rId3" Target="../media/image72.svg" Type="http://schemas.openxmlformats.org/officeDocument/2006/relationships/image"/><Relationship Id="rId4" Target="../media/image3.png" Type="http://schemas.openxmlformats.org/officeDocument/2006/relationships/image"/><Relationship Id="rId5" Target="../media/image1.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3.pn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4.png" Type="http://schemas.openxmlformats.org/officeDocument/2006/relationships/image"/><Relationship Id="rId3" Target="../media/image3.png" Type="http://schemas.openxmlformats.org/officeDocument/2006/relationships/image"/><Relationship Id="rId4" Target="../media/image1.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136769" y="2063040"/>
            <a:ext cx="8083867" cy="7125891"/>
          </a:xfrm>
          <a:prstGeom prst="rect">
            <a:avLst/>
          </a:prstGeom>
        </p:spPr>
        <p:txBody>
          <a:bodyPr anchor="t" rtlCol="false" tIns="0" lIns="0" bIns="0" rIns="0">
            <a:spAutoFit/>
          </a:bodyPr>
          <a:lstStyle/>
          <a:p>
            <a:pPr algn="ctr">
              <a:lnSpc>
                <a:spcPts val="3599"/>
              </a:lnSpc>
            </a:pPr>
            <a:r>
              <a:rPr lang="en-US" b="true" sz="2999" spc="-8">
                <a:solidFill>
                  <a:srgbClr val="000000"/>
                </a:solidFill>
                <a:latin typeface="DejaVu Sans Bold"/>
                <a:ea typeface="DejaVu Sans Bold"/>
                <a:cs typeface="DejaVu Sans Bold"/>
                <a:sym typeface="DejaVu Sans Bold"/>
              </a:rPr>
              <a:t>1.</a:t>
            </a:r>
            <a:r>
              <a:rPr lang="en-US" b="true" sz="2999" spc="-8">
                <a:solidFill>
                  <a:srgbClr val="000000"/>
                </a:solidFill>
                <a:latin typeface="DejaVu Sans Bold"/>
                <a:ea typeface="DejaVu Sans Bold"/>
                <a:cs typeface="DejaVu Sans Bold"/>
                <a:sym typeface="DejaVu Sans Bold"/>
              </a:rPr>
              <a:t>CALIDAD.</a:t>
            </a:r>
          </a:p>
          <a:p>
            <a:pPr algn="ctr">
              <a:lnSpc>
                <a:spcPts val="3600"/>
              </a:lnSpc>
            </a:pPr>
          </a:p>
          <a:p>
            <a:pPr algn="ctr">
              <a:lnSpc>
                <a:spcPts val="3671"/>
              </a:lnSpc>
            </a:pPr>
            <a:r>
              <a:rPr lang="en-US" b="true" sz="2999" spc="2">
                <a:solidFill>
                  <a:srgbClr val="000000"/>
                </a:solidFill>
                <a:latin typeface="DejaVu Sans Bold"/>
                <a:ea typeface="DejaVu Sans Bold"/>
                <a:cs typeface="DejaVu Sans Bold"/>
                <a:sym typeface="DejaVu Sans Bold"/>
              </a:rPr>
              <a:t>2.</a:t>
            </a:r>
            <a:r>
              <a:rPr lang="en-US" b="true" sz="2999" spc="2">
                <a:solidFill>
                  <a:srgbClr val="000000"/>
                </a:solidFill>
                <a:latin typeface="DejaVu Sans Bold"/>
                <a:ea typeface="DejaVu Sans Bold"/>
                <a:cs typeface="DejaVu Sans Bold"/>
                <a:sym typeface="DejaVu Sans Bold"/>
              </a:rPr>
              <a:t>SEGURIDAD PARA LA CADENA DE 	SUMINISTRO.</a:t>
            </a:r>
          </a:p>
          <a:p>
            <a:pPr algn="ctr">
              <a:lnSpc>
                <a:spcPts val="3671"/>
              </a:lnSpc>
            </a:pPr>
          </a:p>
          <a:p>
            <a:pPr algn="ctr">
              <a:lnSpc>
                <a:spcPts val="3671"/>
              </a:lnSpc>
            </a:pPr>
            <a:r>
              <a:rPr lang="en-US" b="true" sz="2999" spc="2">
                <a:solidFill>
                  <a:srgbClr val="000000"/>
                </a:solidFill>
                <a:latin typeface="DejaVu Sans Bold"/>
                <a:ea typeface="DejaVu Sans Bold"/>
                <a:cs typeface="DejaVu Sans Bold"/>
                <a:sym typeface="DejaVu Sans Bold"/>
              </a:rPr>
              <a:t>3.</a:t>
            </a:r>
            <a:r>
              <a:rPr lang="en-US" b="true" sz="2999" spc="2">
                <a:solidFill>
                  <a:srgbClr val="000000"/>
                </a:solidFill>
                <a:latin typeface="DejaVu Sans Bold"/>
                <a:ea typeface="DejaVu Sans Bold"/>
                <a:cs typeface="DejaVu Sans Bold"/>
                <a:sym typeface="DejaVu Sans Bold"/>
              </a:rPr>
              <a:t>OPERACIONES DE SEGURIDAD </a:t>
            </a:r>
            <a:r>
              <a:rPr lang="en-US" b="true" sz="2999" spc="2">
                <a:solidFill>
                  <a:srgbClr val="000000"/>
                </a:solidFill>
                <a:latin typeface="DejaVu Sans Bold"/>
                <a:ea typeface="DejaVu Sans Bold"/>
                <a:cs typeface="DejaVu Sans Bold"/>
                <a:sym typeface="DejaVu Sans Bold"/>
              </a:rPr>
              <a:t>PRIVADA.</a:t>
            </a:r>
          </a:p>
          <a:p>
            <a:pPr algn="ctr">
              <a:lnSpc>
                <a:spcPts val="3671"/>
              </a:lnSpc>
            </a:pPr>
          </a:p>
          <a:p>
            <a:pPr algn="ctr">
              <a:lnSpc>
                <a:spcPts val="3671"/>
              </a:lnSpc>
            </a:pPr>
          </a:p>
          <a:p>
            <a:pPr algn="l" marL="387032" indent="-193516" lvl="1">
              <a:lnSpc>
                <a:spcPts val="3600"/>
              </a:lnSpc>
            </a:pPr>
          </a:p>
          <a:p>
            <a:pPr algn="l" marL="387032" indent="-193516" lvl="1">
              <a:lnSpc>
                <a:spcPts val="3600"/>
              </a:lnSpc>
            </a:pPr>
          </a:p>
          <a:p>
            <a:pPr algn="ctr">
              <a:lnSpc>
                <a:spcPts val="3600"/>
              </a:lnSpc>
            </a:pPr>
          </a:p>
          <a:p>
            <a:pPr algn="l" marL="387032" indent="-193516" lvl="1">
              <a:lnSpc>
                <a:spcPts val="3600"/>
              </a:lnSpc>
            </a:pPr>
          </a:p>
          <a:p>
            <a:pPr algn="l" marL="348329" indent="-174165" lvl="1">
              <a:lnSpc>
                <a:spcPts val="3239"/>
              </a:lnSpc>
            </a:pPr>
            <a:r>
              <a:rPr lang="en-US" b="true" sz="2699" spc="-29">
                <a:solidFill>
                  <a:srgbClr val="000000"/>
                </a:solidFill>
                <a:latin typeface="Arial MT Pro Bold"/>
                <a:ea typeface="Arial MT Pro Bold"/>
                <a:cs typeface="Arial MT Pro Bold"/>
                <a:sym typeface="Arial MT Pro Bold"/>
              </a:rPr>
              <a:t>DIRECCIÓN GESTIÓN INTEGRAL.</a:t>
            </a:r>
          </a:p>
          <a:p>
            <a:pPr algn="l">
              <a:lnSpc>
                <a:spcPts val="3240"/>
              </a:lnSpc>
            </a:pPr>
            <a:r>
              <a:rPr lang="en-US" b="true" sz="2700" spc="-178">
                <a:solidFill>
                  <a:srgbClr val="000000"/>
                </a:solidFill>
                <a:latin typeface="Arial MT Pro Bold"/>
                <a:ea typeface="Arial MT Pro Bold"/>
                <a:cs typeface="Arial MT Pro Bold"/>
                <a:sym typeface="Arial MT Pro Bold"/>
              </a:rPr>
              <a:t>Fecha Revisión:  Enero 2026</a:t>
            </a:r>
          </a:p>
          <a:p>
            <a:pPr algn="l" marL="348329" indent="-174165" lvl="1">
              <a:lnSpc>
                <a:spcPts val="3239"/>
              </a:lnSpc>
            </a:pPr>
          </a:p>
        </p:txBody>
      </p:sp>
      <p:sp>
        <p:nvSpPr>
          <p:cNvPr name="TextBox 3" id="3"/>
          <p:cNvSpPr txBox="true"/>
          <p:nvPr/>
        </p:nvSpPr>
        <p:spPr>
          <a:xfrm rot="0">
            <a:off x="3704458" y="1019175"/>
            <a:ext cx="6948487" cy="911209"/>
          </a:xfrm>
          <a:prstGeom prst="rect">
            <a:avLst/>
          </a:prstGeom>
        </p:spPr>
        <p:txBody>
          <a:bodyPr anchor="t" rtlCol="false" tIns="0" lIns="0" bIns="0" rIns="0">
            <a:spAutoFit/>
          </a:bodyPr>
          <a:lstStyle/>
          <a:p>
            <a:pPr algn="ctr">
              <a:lnSpc>
                <a:spcPts val="3672"/>
              </a:lnSpc>
            </a:pPr>
            <a:r>
              <a:rPr lang="en-US" b="true" sz="3000" spc="-10">
                <a:solidFill>
                  <a:srgbClr val="000000"/>
                </a:solidFill>
                <a:latin typeface="DejaVu Sans Bold"/>
                <a:ea typeface="DejaVu Sans Bold"/>
                <a:cs typeface="DejaVu Sans Bold"/>
                <a:sym typeface="DejaVu Sans Bold"/>
              </a:rPr>
              <a:t>REVISIÓN GERENCIAL DESEMPEÑO SISTEMA GESTIÓN:</a:t>
            </a:r>
          </a:p>
        </p:txBody>
      </p:sp>
      <p:grpSp>
        <p:nvGrpSpPr>
          <p:cNvPr name="Group 4" id="4"/>
          <p:cNvGrpSpPr/>
          <p:nvPr/>
        </p:nvGrpSpPr>
        <p:grpSpPr>
          <a:xfrm rot="0">
            <a:off x="0" y="9501749"/>
            <a:ext cx="18288000" cy="785498"/>
            <a:chOff x="0" y="0"/>
            <a:chExt cx="24384000" cy="1047331"/>
          </a:xfrm>
        </p:grpSpPr>
        <p:sp>
          <p:nvSpPr>
            <p:cNvPr name="Freeform 5" id="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003441"/>
            </a:solidFill>
          </p:spPr>
        </p:sp>
      </p:grpSp>
      <p:grpSp>
        <p:nvGrpSpPr>
          <p:cNvPr name="Group 6" id="6"/>
          <p:cNvGrpSpPr/>
          <p:nvPr/>
        </p:nvGrpSpPr>
        <p:grpSpPr>
          <a:xfrm rot="0">
            <a:off x="15980121" y="153057"/>
            <a:ext cx="1876425" cy="1752600"/>
            <a:chOff x="0" y="0"/>
            <a:chExt cx="2501900" cy="2336800"/>
          </a:xfrm>
        </p:grpSpPr>
        <p:sp>
          <p:nvSpPr>
            <p:cNvPr name="Freeform 7" id="7"/>
            <p:cNvSpPr/>
            <p:nvPr/>
          </p:nvSpPr>
          <p:spPr>
            <a:xfrm flipH="false" flipV="false" rot="0">
              <a:off x="0" y="0"/>
              <a:ext cx="2501900" cy="2336800"/>
            </a:xfrm>
            <a:custGeom>
              <a:avLst/>
              <a:gdLst/>
              <a:ahLst/>
              <a:cxnLst/>
              <a:rect r="r" b="b" t="t" l="l"/>
              <a:pathLst>
                <a:path h="2336800" w="2501900">
                  <a:moveTo>
                    <a:pt x="0" y="0"/>
                  </a:moveTo>
                  <a:lnTo>
                    <a:pt x="2501900" y="0"/>
                  </a:lnTo>
                  <a:lnTo>
                    <a:pt x="2501900" y="2336800"/>
                  </a:lnTo>
                  <a:lnTo>
                    <a:pt x="0" y="2336800"/>
                  </a:lnTo>
                  <a:lnTo>
                    <a:pt x="0" y="0"/>
                  </a:lnTo>
                  <a:close/>
                </a:path>
              </a:pathLst>
            </a:custGeom>
            <a:blipFill>
              <a:blip r:embed="rId2"/>
              <a:stretch>
                <a:fillRect l="0" t="-154" r="0" b="-155"/>
              </a:stretch>
            </a:blipFill>
          </p:spPr>
        </p:sp>
      </p:grpSp>
      <p:grpSp>
        <p:nvGrpSpPr>
          <p:cNvPr name="Group 8" id="8"/>
          <p:cNvGrpSpPr/>
          <p:nvPr/>
        </p:nvGrpSpPr>
        <p:grpSpPr>
          <a:xfrm rot="0">
            <a:off x="15064664" y="0"/>
            <a:ext cx="3223336" cy="1921373"/>
            <a:chOff x="0" y="0"/>
            <a:chExt cx="4297782" cy="2561831"/>
          </a:xfrm>
        </p:grpSpPr>
        <p:sp>
          <p:nvSpPr>
            <p:cNvPr name="Freeform 9" id="9"/>
            <p:cNvSpPr/>
            <p:nvPr/>
          </p:nvSpPr>
          <p:spPr>
            <a:xfrm flipH="false" flipV="false" rot="0">
              <a:off x="0" y="0"/>
              <a:ext cx="4297807" cy="2561844"/>
            </a:xfrm>
            <a:custGeom>
              <a:avLst/>
              <a:gdLst/>
              <a:ahLst/>
              <a:cxnLst/>
              <a:rect r="r" b="b" t="t" l="l"/>
              <a:pathLst>
                <a:path h="2561844" w="4297807">
                  <a:moveTo>
                    <a:pt x="0" y="0"/>
                  </a:moveTo>
                  <a:lnTo>
                    <a:pt x="4297807" y="0"/>
                  </a:lnTo>
                  <a:lnTo>
                    <a:pt x="4297807" y="2561844"/>
                  </a:lnTo>
                  <a:lnTo>
                    <a:pt x="0" y="2561844"/>
                  </a:lnTo>
                  <a:lnTo>
                    <a:pt x="0" y="0"/>
                  </a:lnTo>
                  <a:close/>
                </a:path>
              </a:pathLst>
            </a:custGeom>
            <a:blipFill>
              <a:blip r:embed="rId3"/>
              <a:stretch>
                <a:fillRect l="0" t="-162" r="0" b="-161"/>
              </a:stretch>
            </a:blipFill>
          </p:spPr>
        </p:sp>
      </p:grpSp>
      <p:sp>
        <p:nvSpPr>
          <p:cNvPr name="TextBox 10" id="10"/>
          <p:cNvSpPr txBox="true"/>
          <p:nvPr/>
        </p:nvSpPr>
        <p:spPr>
          <a:xfrm rot="0">
            <a:off x="10571512"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1" id="1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60">
                <a:solidFill>
                  <a:srgbClr val="FFFFFF"/>
                </a:solidFill>
                <a:latin typeface="Trebuchet MS"/>
                <a:ea typeface="Trebuchet MS"/>
                <a:cs typeface="Trebuchet MS"/>
                <a:sym typeface="Trebuchet MS"/>
              </a:rPr>
              <a:t>2 0 2 5</a:t>
            </a:r>
          </a:p>
        </p:txBody>
      </p:sp>
      <p:sp>
        <p:nvSpPr>
          <p:cNvPr name="TextBox 12" id="12"/>
          <p:cNvSpPr txBox="true"/>
          <p:nvPr/>
        </p:nvSpPr>
        <p:spPr>
          <a:xfrm rot="0">
            <a:off x="11768299"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298628" y="935348"/>
            <a:ext cx="3690744" cy="602754"/>
          </a:xfrm>
          <a:prstGeom prst="rect">
            <a:avLst/>
          </a:prstGeom>
        </p:spPr>
        <p:txBody>
          <a:bodyPr anchor="t" rtlCol="false" tIns="0" lIns="0" bIns="0" rIns="0">
            <a:spAutoFit/>
          </a:bodyPr>
          <a:lstStyle/>
          <a:p>
            <a:pPr algn="ctr">
              <a:lnSpc>
                <a:spcPts val="4803"/>
              </a:lnSpc>
            </a:pPr>
            <a:r>
              <a:rPr lang="en-US" b="true" sz="4003" spc="-18">
                <a:solidFill>
                  <a:srgbClr val="000000"/>
                </a:solidFill>
                <a:latin typeface="Tahoma Bold"/>
                <a:ea typeface="Tahoma Bold"/>
                <a:cs typeface="Tahoma Bold"/>
                <a:sym typeface="Tahoma Bold"/>
              </a:rPr>
              <a:t>ASISTENTES.</a:t>
            </a:r>
          </a:p>
        </p:txBody>
      </p:sp>
      <p:sp>
        <p:nvSpPr>
          <p:cNvPr name="TextBox 3" id="3"/>
          <p:cNvSpPr txBox="true"/>
          <p:nvPr/>
        </p:nvSpPr>
        <p:spPr>
          <a:xfrm rot="0">
            <a:off x="3314700" y="2368509"/>
            <a:ext cx="10556882" cy="3950494"/>
          </a:xfrm>
          <a:prstGeom prst="rect">
            <a:avLst/>
          </a:prstGeom>
        </p:spPr>
        <p:txBody>
          <a:bodyPr anchor="t" rtlCol="false" tIns="0" lIns="0" bIns="0" rIns="0">
            <a:spAutoFit/>
          </a:bodyPr>
          <a:lstStyle/>
          <a:p>
            <a:pPr algn="l" marL="607220" indent="-303610" lvl="1">
              <a:lnSpc>
                <a:spcPts val="3937"/>
              </a:lnSpc>
              <a:buFont typeface="Arial"/>
              <a:buChar char="•"/>
            </a:pPr>
            <a:r>
              <a:rPr lang="en-US" sz="2812">
                <a:solidFill>
                  <a:srgbClr val="000000"/>
                </a:solidFill>
                <a:latin typeface="Tahoma"/>
                <a:ea typeface="Tahoma"/>
                <a:cs typeface="Tahoma"/>
                <a:sym typeface="Tahoma"/>
              </a:rPr>
              <a:t>Liliana Mora Bermúdez - Gerente General  </a:t>
            </a:r>
          </a:p>
          <a:p>
            <a:pPr algn="l">
              <a:lnSpc>
                <a:spcPts val="3937"/>
              </a:lnSpc>
            </a:pPr>
            <a:r>
              <a:rPr lang="en-US" sz="2812">
                <a:solidFill>
                  <a:srgbClr val="000000"/>
                </a:solidFill>
                <a:latin typeface="Tahoma"/>
                <a:ea typeface="Tahoma"/>
                <a:cs typeface="Tahoma"/>
                <a:sym typeface="Tahoma"/>
              </a:rPr>
              <a:t> </a:t>
            </a:r>
          </a:p>
          <a:p>
            <a:pPr algn="l" marL="607220" indent="-303610" lvl="1">
              <a:lnSpc>
                <a:spcPts val="3937"/>
              </a:lnSpc>
              <a:buFont typeface="Arial"/>
              <a:buChar char="•"/>
            </a:pPr>
            <a:r>
              <a:rPr lang="en-US" sz="2812">
                <a:solidFill>
                  <a:srgbClr val="000000"/>
                </a:solidFill>
                <a:latin typeface="Tahoma"/>
                <a:ea typeface="Tahoma"/>
                <a:cs typeface="Tahoma"/>
                <a:sym typeface="Tahoma"/>
              </a:rPr>
              <a:t>Rodrigo Serna Aguado</a:t>
            </a:r>
            <a:r>
              <a:rPr lang="en-US" sz="2812">
                <a:solidFill>
                  <a:srgbClr val="000000"/>
                </a:solidFill>
                <a:latin typeface="Tahoma"/>
                <a:ea typeface="Tahoma"/>
                <a:cs typeface="Tahoma"/>
                <a:sym typeface="Tahoma"/>
              </a:rPr>
              <a:t> - Gerente Comercial y Operaciones</a:t>
            </a:r>
          </a:p>
          <a:p>
            <a:pPr algn="l">
              <a:lnSpc>
                <a:spcPts val="3937"/>
              </a:lnSpc>
            </a:pPr>
          </a:p>
          <a:p>
            <a:pPr algn="l" marL="607220" indent="-303610" lvl="1">
              <a:lnSpc>
                <a:spcPts val="3937"/>
              </a:lnSpc>
              <a:buFont typeface="Arial"/>
              <a:buChar char="•"/>
            </a:pPr>
            <a:r>
              <a:rPr lang="en-US" sz="2812">
                <a:solidFill>
                  <a:srgbClr val="000000"/>
                </a:solidFill>
                <a:latin typeface="Tahoma"/>
                <a:ea typeface="Tahoma"/>
                <a:cs typeface="Tahoma"/>
                <a:sym typeface="Tahoma"/>
              </a:rPr>
              <a:t>Mayerli perez - Directora de Gestión Integral</a:t>
            </a:r>
          </a:p>
          <a:p>
            <a:pPr algn="l">
              <a:lnSpc>
                <a:spcPts val="3937"/>
              </a:lnSpc>
            </a:pPr>
          </a:p>
          <a:p>
            <a:pPr algn="l">
              <a:lnSpc>
                <a:spcPts val="3937"/>
              </a:lnSpc>
            </a:pPr>
          </a:p>
          <a:p>
            <a:pPr algn="l">
              <a:lnSpc>
                <a:spcPts val="3937"/>
              </a:lnSpc>
            </a:pPr>
            <a:r>
              <a:rPr lang="en-US" sz="2812">
                <a:solidFill>
                  <a:srgbClr val="000000"/>
                </a:solidFill>
                <a:latin typeface="Tahoma"/>
                <a:ea typeface="Tahoma"/>
                <a:cs typeface="Tahoma"/>
                <a:sym typeface="Tahoma"/>
              </a:rPr>
              <a:t> </a:t>
            </a:r>
          </a:p>
        </p:txBody>
      </p:sp>
      <p:grpSp>
        <p:nvGrpSpPr>
          <p:cNvPr name="Group 4" id="4"/>
          <p:cNvGrpSpPr/>
          <p:nvPr/>
        </p:nvGrpSpPr>
        <p:grpSpPr>
          <a:xfrm rot="0">
            <a:off x="0" y="9501749"/>
            <a:ext cx="18288000" cy="785498"/>
            <a:chOff x="0" y="0"/>
            <a:chExt cx="24384000" cy="1047331"/>
          </a:xfrm>
        </p:grpSpPr>
        <p:sp>
          <p:nvSpPr>
            <p:cNvPr name="Freeform 5" id="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6" id="6"/>
          <p:cNvGrpSpPr/>
          <p:nvPr/>
        </p:nvGrpSpPr>
        <p:grpSpPr>
          <a:xfrm rot="0">
            <a:off x="-304800" y="-482717"/>
            <a:ext cx="2728093" cy="1899533"/>
            <a:chOff x="0" y="0"/>
            <a:chExt cx="3637458" cy="2532710"/>
          </a:xfrm>
        </p:grpSpPr>
        <p:sp>
          <p:nvSpPr>
            <p:cNvPr name="Freeform 7" id="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8" id="8"/>
          <p:cNvGrpSpPr/>
          <p:nvPr/>
        </p:nvGrpSpPr>
        <p:grpSpPr>
          <a:xfrm rot="0">
            <a:off x="-33176" y="-62465"/>
            <a:ext cx="1933575" cy="1809750"/>
            <a:chOff x="0" y="0"/>
            <a:chExt cx="2578100" cy="2413000"/>
          </a:xfrm>
        </p:grpSpPr>
        <p:sp>
          <p:nvSpPr>
            <p:cNvPr name="Freeform 9" id="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0" id="1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1" id="1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3314700" y="1436240"/>
          <a:ext cx="11658600" cy="7964907"/>
        </p:xfrm>
        <a:graphic>
          <a:graphicData uri="http://schemas.openxmlformats.org/drawingml/2006/table">
            <a:tbl>
              <a:tblPr/>
              <a:tblGrid>
                <a:gridCol w="1555885"/>
                <a:gridCol w="10102715"/>
              </a:tblGrid>
              <a:tr h="973596">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1</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ESTADO DE LAS ACCIONES DE LAS REVISIONES POR LA DIRECCIÓN PREVIAS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973596">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2</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CAMBIOS EN LAS CUESTIONES EXTERNAS E INTERNAS (RIESGOS Y OPORTUNIDADES)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467407">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INFORMACIÓN SOBRE EL DESEMPEÑO Y LA EFICACIA DEL SISTEMA DE GESTIÓN DE LA CALIDAD, SISTEMA DE </a:t>
                      </a:r>
                      <a:r>
                        <a:rPr lang="en-US" sz="1781">
                          <a:solidFill>
                            <a:srgbClr val="000000"/>
                          </a:solidFill>
                          <a:latin typeface="Tahoma"/>
                          <a:ea typeface="Tahoma"/>
                          <a:cs typeface="Tahoma"/>
                          <a:sym typeface="Tahoma"/>
                        </a:rPr>
                        <a:t>GESTIÓN PARA OPERACIONES DE SEGURIDAD PRIVADA Y CADENA DE SUMINISTRO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8134">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3.1</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SATISFACCIÓN DEL CLIENTE</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8134">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3.2</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RETROALIMENTACIÓN DE LAS PARTES INTERESADAS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57771">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3.3</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TÉCNICAS, PRODUCTOS O PROCEDIMIENTOS QUE SE PODRÍAN EMPLEAR EN LA ORGANIZACIÓN PARA MEJORAR EL DESEMPEÑO Y EFICACIA DE SGOS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8134">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3.4</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RESULTADOS DE LOS EJERCICIOS Y LAS PRUEBAS DE VULNERABILIDAD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8134">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REPORTE DE INCIDENTES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bl>
          </a:graphicData>
        </a:graphic>
      </p:graphicFrame>
      <p:grpSp>
        <p:nvGrpSpPr>
          <p:cNvPr name="Group 3" id="3"/>
          <p:cNvGrpSpPr/>
          <p:nvPr/>
        </p:nvGrpSpPr>
        <p:grpSpPr>
          <a:xfrm rot="0">
            <a:off x="0" y="9501749"/>
            <a:ext cx="18288000" cy="785498"/>
            <a:chOff x="0" y="0"/>
            <a:chExt cx="24384000" cy="1047331"/>
          </a:xfrm>
        </p:grpSpPr>
        <p:sp>
          <p:nvSpPr>
            <p:cNvPr name="Freeform 4" id="4"/>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5" id="5"/>
          <p:cNvGrpSpPr/>
          <p:nvPr/>
        </p:nvGrpSpPr>
        <p:grpSpPr>
          <a:xfrm rot="0">
            <a:off x="-304800" y="-482717"/>
            <a:ext cx="2728093" cy="1899533"/>
            <a:chOff x="0" y="0"/>
            <a:chExt cx="3637458" cy="2532710"/>
          </a:xfrm>
        </p:grpSpPr>
        <p:sp>
          <p:nvSpPr>
            <p:cNvPr name="Freeform 6" id="6"/>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7" id="7"/>
          <p:cNvGrpSpPr/>
          <p:nvPr/>
        </p:nvGrpSpPr>
        <p:grpSpPr>
          <a:xfrm rot="0">
            <a:off x="-33176" y="-62465"/>
            <a:ext cx="1933575" cy="1809750"/>
            <a:chOff x="0" y="0"/>
            <a:chExt cx="2578100" cy="2413000"/>
          </a:xfrm>
        </p:grpSpPr>
        <p:sp>
          <p:nvSpPr>
            <p:cNvPr name="Freeform 8" id="8"/>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9" id="9"/>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0" id="10"/>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3314700" y="1028700"/>
          <a:ext cx="11658600" cy="7223930"/>
        </p:xfrm>
        <a:graphic>
          <a:graphicData uri="http://schemas.openxmlformats.org/drawingml/2006/table">
            <a:tbl>
              <a:tblPr/>
              <a:tblGrid>
                <a:gridCol w="1555885"/>
                <a:gridCol w="10102715"/>
              </a:tblGrid>
              <a:tr h="974103">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3.6</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EL DESEMPEÑO DE LOS PROCESOS Y CONFORMIDAD DE LOS PRODUCTOS Y SERVICIOS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8576">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3.7</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NO CONFORMIDADES Y ACCIONES CORRECTIVAS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8576">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3.8</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RESULTADOS DE SEGUIMIENTO Y MEDICIÓN</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8576">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3.9</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RESULTADOS DE AUDITORÍAS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8576">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3.10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TODOS LOS CAMBIOS QUE PODRÍAN EFECTUAR AL SGOS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8576">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3.11</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DESEMPEÑO DE LOS PROVEEDORES EXTERNO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8576">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3.12</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RESULTADOS ALCANZADOS EN LA EVALUACIÓN DEL DESEMPEÑO (BASC)</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58373">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3.13</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RESULTADOS DE LA EVALUACIÓN DEL CUMPLIMIENTO CON LOS REQUISITOS LEGALES Y OTROS REQUISITOS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bl>
          </a:graphicData>
        </a:graphic>
      </p:graphicFrame>
      <p:sp>
        <p:nvSpPr>
          <p:cNvPr name="TextBox 3" id="3"/>
          <p:cNvSpPr txBox="true"/>
          <p:nvPr/>
        </p:nvSpPr>
        <p:spPr>
          <a:xfrm rot="0">
            <a:off x="8513636" y="400747"/>
            <a:ext cx="1736407" cy="524054"/>
          </a:xfrm>
          <a:prstGeom prst="rect">
            <a:avLst/>
          </a:prstGeom>
        </p:spPr>
        <p:txBody>
          <a:bodyPr anchor="t" rtlCol="false" tIns="0" lIns="0" bIns="0" rIns="0">
            <a:spAutoFit/>
          </a:bodyPr>
          <a:lstStyle/>
          <a:p>
            <a:pPr algn="l">
              <a:lnSpc>
                <a:spcPts val="3959"/>
              </a:lnSpc>
            </a:pPr>
            <a:r>
              <a:rPr lang="en-US" b="true" sz="3299" spc="-15">
                <a:solidFill>
                  <a:srgbClr val="000000"/>
                </a:solidFill>
                <a:latin typeface="Tahoma Bold"/>
                <a:ea typeface="Tahoma Bold"/>
                <a:cs typeface="Tahoma Bold"/>
                <a:sym typeface="Tahoma Bold"/>
              </a:rPr>
              <a:t>ÍNDICE.</a:t>
            </a:r>
          </a:p>
        </p:txBody>
      </p:sp>
      <p:grpSp>
        <p:nvGrpSpPr>
          <p:cNvPr name="Group 4" id="4"/>
          <p:cNvGrpSpPr/>
          <p:nvPr/>
        </p:nvGrpSpPr>
        <p:grpSpPr>
          <a:xfrm rot="0">
            <a:off x="0" y="9501749"/>
            <a:ext cx="18288000" cy="785498"/>
            <a:chOff x="0" y="0"/>
            <a:chExt cx="24384000" cy="1047331"/>
          </a:xfrm>
        </p:grpSpPr>
        <p:sp>
          <p:nvSpPr>
            <p:cNvPr name="Freeform 5" id="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6" id="6"/>
          <p:cNvGrpSpPr/>
          <p:nvPr/>
        </p:nvGrpSpPr>
        <p:grpSpPr>
          <a:xfrm rot="0">
            <a:off x="-304800" y="-482717"/>
            <a:ext cx="2728093" cy="1899533"/>
            <a:chOff x="0" y="0"/>
            <a:chExt cx="3637458" cy="2532710"/>
          </a:xfrm>
        </p:grpSpPr>
        <p:sp>
          <p:nvSpPr>
            <p:cNvPr name="Freeform 7" id="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8" id="8"/>
          <p:cNvGrpSpPr/>
          <p:nvPr/>
        </p:nvGrpSpPr>
        <p:grpSpPr>
          <a:xfrm rot="0">
            <a:off x="-33176" y="-62465"/>
            <a:ext cx="1933575" cy="1809750"/>
            <a:chOff x="0" y="0"/>
            <a:chExt cx="2578100" cy="2413000"/>
          </a:xfrm>
        </p:grpSpPr>
        <p:sp>
          <p:nvSpPr>
            <p:cNvPr name="Freeform 9" id="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0" id="1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1" id="1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3314700" y="1891582"/>
          <a:ext cx="11658600" cy="4384290"/>
        </p:xfrm>
        <a:graphic>
          <a:graphicData uri="http://schemas.openxmlformats.org/drawingml/2006/table">
            <a:tbl>
              <a:tblPr/>
              <a:tblGrid>
                <a:gridCol w="1555885"/>
                <a:gridCol w="10102715"/>
              </a:tblGrid>
              <a:tr h="851661">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4</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GRADO EN EL QUE SE HAN CUMPLIDO LA POLÍTICA Y LOS OBJETIVOS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977645">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IMPACTOS EN LAS OPERACIONES DE SEGURIDAD</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51661">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6</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ADECUACIÓN DE LOS RECURSOS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51661">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7</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EFICACIA DE LAS ACCIONES TOMADAS PARA ABORDAR LOS RIESGOS Y OPORTUNIDADES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51661">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8</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OPORTUNIDADES DE MEJORA CONTINUA EN EL SISTEMA DE GESTIÓN.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bl>
          </a:graphicData>
        </a:graphic>
      </p:graphicFrame>
      <p:grpSp>
        <p:nvGrpSpPr>
          <p:cNvPr name="Group 3" id="3"/>
          <p:cNvGrpSpPr/>
          <p:nvPr/>
        </p:nvGrpSpPr>
        <p:grpSpPr>
          <a:xfrm rot="0">
            <a:off x="0" y="9501749"/>
            <a:ext cx="18288000" cy="785498"/>
            <a:chOff x="0" y="0"/>
            <a:chExt cx="24384000" cy="1047331"/>
          </a:xfrm>
        </p:grpSpPr>
        <p:sp>
          <p:nvSpPr>
            <p:cNvPr name="Freeform 4" id="4"/>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5" id="5"/>
          <p:cNvGrpSpPr/>
          <p:nvPr/>
        </p:nvGrpSpPr>
        <p:grpSpPr>
          <a:xfrm rot="0">
            <a:off x="-304800" y="-482717"/>
            <a:ext cx="2728093" cy="1899533"/>
            <a:chOff x="0" y="0"/>
            <a:chExt cx="3637458" cy="2532710"/>
          </a:xfrm>
        </p:grpSpPr>
        <p:sp>
          <p:nvSpPr>
            <p:cNvPr name="Freeform 6" id="6"/>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7" id="7"/>
          <p:cNvGrpSpPr/>
          <p:nvPr/>
        </p:nvGrpSpPr>
        <p:grpSpPr>
          <a:xfrm rot="0">
            <a:off x="-33176" y="-62465"/>
            <a:ext cx="1933575" cy="1809750"/>
            <a:chOff x="0" y="0"/>
            <a:chExt cx="2578100" cy="2413000"/>
          </a:xfrm>
        </p:grpSpPr>
        <p:sp>
          <p:nvSpPr>
            <p:cNvPr name="Freeform 8" id="8"/>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9" id="9"/>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0" id="10"/>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3314700" y="1891582"/>
          <a:ext cx="11658600" cy="6027539"/>
        </p:xfrm>
        <a:graphic>
          <a:graphicData uri="http://schemas.openxmlformats.org/drawingml/2006/table">
            <a:tbl>
              <a:tblPr/>
              <a:tblGrid>
                <a:gridCol w="1555885"/>
                <a:gridCol w="10102715"/>
              </a:tblGrid>
              <a:tr h="849519">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9</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OPORTUNIDADES DE MEJORA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9519">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10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CUALQUIER NECESIDAD DE CAMBIO EN EL SISTEMA DE GESTIÓN INTEGRAL</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469803">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11</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MODIFICACIÓN DE LOS PROCEDIMIENTOS Y CONTROLES QUE AFECTEN A LOS RIESGOS, SEGÚN SEA NECESARIO PARA RESPONDER A EVENTOS INTERNOS O EXTERNOS QUE PUEDAN AFECTAR SGOS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9519">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12</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NECESIDADES DE RECURSOS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49519">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13</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MEJORA DE LA MANERA EN QUE SE MIDE LA EFICACIA DE LOS CONTROLES DEL SGOS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59661">
                <a:tc>
                  <a:txBody>
                    <a:bodyPr anchor="t" rtlCol="false"/>
                    <a:lstStyle/>
                    <a:p>
                      <a:pPr algn="ctr">
                        <a:lnSpc>
                          <a:spcPts val="2493"/>
                        </a:lnSpc>
                        <a:defRPr/>
                      </a:pPr>
                      <a:r>
                        <a:rPr lang="en-US" sz="1781" b="true">
                          <a:solidFill>
                            <a:srgbClr val="000000"/>
                          </a:solidFill>
                          <a:latin typeface="Tahoma Bold"/>
                          <a:ea typeface="Tahoma Bold"/>
                          <a:cs typeface="Tahoma Bold"/>
                          <a:sym typeface="Tahoma Bold"/>
                        </a:rPr>
                        <a:t>14</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493"/>
                        </a:lnSpc>
                        <a:defRPr/>
                      </a:pPr>
                      <a:r>
                        <a:rPr lang="en-US" sz="1781">
                          <a:solidFill>
                            <a:srgbClr val="000000"/>
                          </a:solidFill>
                          <a:latin typeface="Tahoma"/>
                          <a:ea typeface="Tahoma"/>
                          <a:cs typeface="Tahoma"/>
                          <a:sym typeface="Tahoma"/>
                        </a:rPr>
                        <a:t>CONCLUSIONES SOBRE LA EFICACIA Y LAS DECISIONES RELACIONADAS A LA MEJORA CONTINUA.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bl>
          </a:graphicData>
        </a:graphic>
      </p:graphicFrame>
      <p:sp>
        <p:nvSpPr>
          <p:cNvPr name="TextBox 3" id="3"/>
          <p:cNvSpPr txBox="true"/>
          <p:nvPr/>
        </p:nvSpPr>
        <p:spPr>
          <a:xfrm rot="0">
            <a:off x="8087841" y="1210221"/>
            <a:ext cx="2124280" cy="495598"/>
          </a:xfrm>
          <a:prstGeom prst="rect">
            <a:avLst/>
          </a:prstGeom>
        </p:spPr>
        <p:txBody>
          <a:bodyPr anchor="t" rtlCol="false" tIns="0" lIns="0" bIns="0" rIns="0">
            <a:spAutoFit/>
          </a:bodyPr>
          <a:lstStyle/>
          <a:p>
            <a:pPr algn="ctr">
              <a:lnSpc>
                <a:spcPts val="3959"/>
              </a:lnSpc>
            </a:pPr>
            <a:r>
              <a:rPr lang="en-US" b="true" sz="3299" spc="-15">
                <a:solidFill>
                  <a:srgbClr val="000000"/>
                </a:solidFill>
                <a:latin typeface="Tahoma Bold"/>
                <a:ea typeface="Tahoma Bold"/>
                <a:cs typeface="Tahoma Bold"/>
                <a:sym typeface="Tahoma Bold"/>
              </a:rPr>
              <a:t>SALIDAS </a:t>
            </a:r>
          </a:p>
        </p:txBody>
      </p:sp>
      <p:grpSp>
        <p:nvGrpSpPr>
          <p:cNvPr name="Group 4" id="4"/>
          <p:cNvGrpSpPr/>
          <p:nvPr/>
        </p:nvGrpSpPr>
        <p:grpSpPr>
          <a:xfrm rot="0">
            <a:off x="0" y="9501749"/>
            <a:ext cx="18288000" cy="785498"/>
            <a:chOff x="0" y="0"/>
            <a:chExt cx="24384000" cy="1047331"/>
          </a:xfrm>
        </p:grpSpPr>
        <p:sp>
          <p:nvSpPr>
            <p:cNvPr name="Freeform 5" id="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6" id="6"/>
          <p:cNvGrpSpPr/>
          <p:nvPr/>
        </p:nvGrpSpPr>
        <p:grpSpPr>
          <a:xfrm rot="0">
            <a:off x="-304800" y="-482717"/>
            <a:ext cx="2728093" cy="1899533"/>
            <a:chOff x="0" y="0"/>
            <a:chExt cx="3637458" cy="2532710"/>
          </a:xfrm>
        </p:grpSpPr>
        <p:sp>
          <p:nvSpPr>
            <p:cNvPr name="Freeform 7" id="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8" id="8"/>
          <p:cNvGrpSpPr/>
          <p:nvPr/>
        </p:nvGrpSpPr>
        <p:grpSpPr>
          <a:xfrm rot="0">
            <a:off x="-33176" y="-62465"/>
            <a:ext cx="1933575" cy="1809750"/>
            <a:chOff x="0" y="0"/>
            <a:chExt cx="2578100" cy="2413000"/>
          </a:xfrm>
        </p:grpSpPr>
        <p:sp>
          <p:nvSpPr>
            <p:cNvPr name="Freeform 9" id="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0" id="1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1" id="1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744072" y="56453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1. ESTADO DE LAS ACCIONES DE LAS REVISIONES POR LA DIRECCIÓN PREVIAS.</a:t>
            </a:r>
          </a:p>
        </p:txBody>
      </p:sp>
      <p:sp>
        <p:nvSpPr>
          <p:cNvPr name="TextBox 3" id="3"/>
          <p:cNvSpPr txBox="true"/>
          <p:nvPr/>
        </p:nvSpPr>
        <p:spPr>
          <a:xfrm rot="0">
            <a:off x="3316694" y="2163068"/>
            <a:ext cx="11658600" cy="7403306"/>
          </a:xfrm>
          <a:prstGeom prst="rect">
            <a:avLst/>
          </a:prstGeom>
        </p:spPr>
        <p:txBody>
          <a:bodyPr anchor="t" rtlCol="false" tIns="0" lIns="0" bIns="0" rIns="0">
            <a:spAutoFit/>
          </a:bodyPr>
          <a:lstStyle/>
          <a:p>
            <a:pPr algn="just" marL="453390" indent="-226695" lvl="1">
              <a:lnSpc>
                <a:spcPts val="2519"/>
              </a:lnSpc>
              <a:buFont typeface="Arial"/>
              <a:buChar char="•"/>
            </a:pPr>
            <a:r>
              <a:rPr lang="en-US" sz="2099">
                <a:solidFill>
                  <a:srgbClr val="000000"/>
                </a:solidFill>
                <a:latin typeface="Tahoma"/>
                <a:ea typeface="Tahoma"/>
                <a:cs typeface="Tahoma"/>
                <a:sym typeface="Tahoma"/>
              </a:rPr>
              <a:t>Ampliar la cobertura de los servicios de seguridad a nuevas regiones o mercados, aprovechando la demanda creciente en sectores como el industrial, el comercial y el residencial.</a:t>
            </a:r>
          </a:p>
          <a:p>
            <a:pPr algn="just">
              <a:lnSpc>
                <a:spcPts val="2519"/>
              </a:lnSpc>
            </a:pPr>
          </a:p>
          <a:p>
            <a:pPr algn="just">
              <a:lnSpc>
                <a:spcPts val="2519"/>
              </a:lnSpc>
            </a:pPr>
            <a:r>
              <a:rPr lang="en-US" sz="2099" b="true">
                <a:solidFill>
                  <a:srgbClr val="000000"/>
                </a:solidFill>
                <a:latin typeface="Tahoma Bold"/>
                <a:ea typeface="Tahoma Bold"/>
                <a:cs typeface="Tahoma Bold"/>
                <a:sym typeface="Tahoma Bold"/>
              </a:rPr>
              <a:t>Seguimiento: </a:t>
            </a:r>
            <a:r>
              <a:rPr lang="en-US" sz="2099">
                <a:solidFill>
                  <a:srgbClr val="000000"/>
                </a:solidFill>
                <a:latin typeface="Tahoma"/>
                <a:ea typeface="Tahoma"/>
                <a:cs typeface="Tahoma"/>
                <a:sym typeface="Tahoma"/>
              </a:rPr>
              <a:t>Como resultado del seguimiento realizado, se verificó la ejecución del estudio del mercado por regiones prioritarias, así como el análisis financiero y operativo correspondiente, la cual permitió la definición de regiones objetivo y la formulación de un plan de expansión gradual para el periodo 2025 - 2026. La revisión de las actas de comité, el estudio de mercado y el plan estratégico evidenció el cierre efectivo de la acción, concluyendo que las actividades implementadas fueron eficaces y alineadas con la estrategia organizacional.</a:t>
            </a:r>
          </a:p>
          <a:p>
            <a:pPr algn="just">
              <a:lnSpc>
                <a:spcPts val="2519"/>
              </a:lnSpc>
            </a:pPr>
          </a:p>
          <a:p>
            <a:pPr algn="just" marL="453390" indent="-226695" lvl="1">
              <a:lnSpc>
                <a:spcPts val="2519"/>
              </a:lnSpc>
              <a:buFont typeface="Arial"/>
              <a:buChar char="•"/>
            </a:pPr>
            <a:r>
              <a:rPr lang="en-US" sz="2099">
                <a:solidFill>
                  <a:srgbClr val="000000"/>
                </a:solidFill>
                <a:latin typeface="Tahoma"/>
                <a:ea typeface="Tahoma"/>
                <a:cs typeface="Tahoma"/>
                <a:sym typeface="Tahoma"/>
              </a:rPr>
              <a:t>Destinar recursos para el lugar adecuado, estanterías, carpetas, y la contratación de una persona encargada de la gestión documental, incluyendo la organización, clasificación, digitalización y mantenimiento de archivos, asegurando un manejo eficiente, seguro y conforme a las normativas vigentes.</a:t>
            </a:r>
          </a:p>
          <a:p>
            <a:pPr algn="just">
              <a:lnSpc>
                <a:spcPts val="2519"/>
              </a:lnSpc>
            </a:pPr>
          </a:p>
          <a:p>
            <a:pPr algn="just">
              <a:lnSpc>
                <a:spcPts val="2519"/>
              </a:lnSpc>
            </a:pPr>
            <a:r>
              <a:rPr lang="en-US" sz="2099" b="true">
                <a:solidFill>
                  <a:srgbClr val="000000"/>
                </a:solidFill>
                <a:latin typeface="Tahoma Bold"/>
                <a:ea typeface="Tahoma Bold"/>
                <a:cs typeface="Tahoma Bold"/>
                <a:sym typeface="Tahoma Bold"/>
              </a:rPr>
              <a:t>Seguimiento: </a:t>
            </a:r>
            <a:r>
              <a:rPr lang="en-US" sz="2099">
                <a:solidFill>
                  <a:srgbClr val="000000"/>
                </a:solidFill>
                <a:latin typeface="Tahoma"/>
                <a:ea typeface="Tahoma"/>
                <a:cs typeface="Tahoma"/>
                <a:sym typeface="Tahoma"/>
              </a:rPr>
              <a:t>En el proceso de seguimiento se verificó la adecuación del archivo, la adquisición de estanterías y carpetas, la contratación del responsable de gestión documental y el avance en la digitalización de los documentos críticos. La auditoría interna realizada permitió confirmar la mejora en la accesibilidad, trazabilidad y control de la información documentada, evidenciando el cierre de la acción y determinando su eficacia conforme a los requisitos normativos aplicables. </a:t>
            </a:r>
          </a:p>
          <a:p>
            <a:pPr algn="just">
              <a:lnSpc>
                <a:spcPts val="2519"/>
              </a:lnSpc>
            </a:pPr>
          </a:p>
          <a:p>
            <a:pPr algn="just">
              <a:lnSpc>
                <a:spcPts val="2519"/>
              </a:lnSpc>
            </a:pPr>
          </a:p>
          <a:p>
            <a:pPr algn="l">
              <a:lnSpc>
                <a:spcPts val="2519"/>
              </a:lnSpc>
            </a:pPr>
          </a:p>
        </p:txBody>
      </p:sp>
      <p:grpSp>
        <p:nvGrpSpPr>
          <p:cNvPr name="Group 4" id="4"/>
          <p:cNvGrpSpPr/>
          <p:nvPr/>
        </p:nvGrpSpPr>
        <p:grpSpPr>
          <a:xfrm rot="0">
            <a:off x="0" y="9501749"/>
            <a:ext cx="18288000" cy="785498"/>
            <a:chOff x="0" y="0"/>
            <a:chExt cx="24384000" cy="1047331"/>
          </a:xfrm>
        </p:grpSpPr>
        <p:sp>
          <p:nvSpPr>
            <p:cNvPr name="Freeform 5" id="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6" id="6"/>
          <p:cNvGrpSpPr/>
          <p:nvPr/>
        </p:nvGrpSpPr>
        <p:grpSpPr>
          <a:xfrm rot="0">
            <a:off x="-304800" y="-482717"/>
            <a:ext cx="2728093" cy="1899533"/>
            <a:chOff x="0" y="0"/>
            <a:chExt cx="3637458" cy="2532710"/>
          </a:xfrm>
        </p:grpSpPr>
        <p:sp>
          <p:nvSpPr>
            <p:cNvPr name="Freeform 7" id="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8" id="8"/>
          <p:cNvGrpSpPr/>
          <p:nvPr/>
        </p:nvGrpSpPr>
        <p:grpSpPr>
          <a:xfrm rot="0">
            <a:off x="-33176" y="-62465"/>
            <a:ext cx="1933575" cy="1809750"/>
            <a:chOff x="0" y="0"/>
            <a:chExt cx="2578100" cy="2413000"/>
          </a:xfrm>
        </p:grpSpPr>
        <p:sp>
          <p:nvSpPr>
            <p:cNvPr name="Freeform 9" id="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0" id="1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1" id="1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932578"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1. ESTADO DE LAS ACCIONES DE LAS REVISIONES POR LA DIRECCIÓN PREVIAS.</a:t>
            </a:r>
          </a:p>
        </p:txBody>
      </p:sp>
      <p:sp>
        <p:nvSpPr>
          <p:cNvPr name="TextBox 3" id="3"/>
          <p:cNvSpPr txBox="true"/>
          <p:nvPr/>
        </p:nvSpPr>
        <p:spPr>
          <a:xfrm rot="0">
            <a:off x="3314700" y="2163068"/>
            <a:ext cx="11658600" cy="6787158"/>
          </a:xfrm>
          <a:prstGeom prst="rect">
            <a:avLst/>
          </a:prstGeom>
        </p:spPr>
        <p:txBody>
          <a:bodyPr anchor="t" rtlCol="false" tIns="0" lIns="0" bIns="0" rIns="0">
            <a:spAutoFit/>
          </a:bodyPr>
          <a:lstStyle/>
          <a:p>
            <a:pPr algn="just" marL="453390" indent="-226695" lvl="1">
              <a:lnSpc>
                <a:spcPts val="2519"/>
              </a:lnSpc>
              <a:buFont typeface="Arial"/>
              <a:buChar char="•"/>
            </a:pPr>
            <a:r>
              <a:rPr lang="en-US" sz="2099">
                <a:solidFill>
                  <a:srgbClr val="000000"/>
                </a:solidFill>
                <a:latin typeface="Tahoma"/>
                <a:ea typeface="Tahoma"/>
                <a:cs typeface="Tahoma"/>
                <a:sym typeface="Tahoma"/>
              </a:rPr>
              <a:t>Realizar una revisión documental de la Misión, Visión, Política y Objetivos actuales para garantizar su alineación con la estrategia organizacional, el contexto interno y externo de la empresa, así como con los requisitos normativos aplicables.</a:t>
            </a:r>
          </a:p>
          <a:p>
            <a:pPr algn="just">
              <a:lnSpc>
                <a:spcPts val="2519"/>
              </a:lnSpc>
            </a:pPr>
          </a:p>
          <a:p>
            <a:pPr algn="just">
              <a:lnSpc>
                <a:spcPts val="2519"/>
              </a:lnSpc>
            </a:pPr>
            <a:r>
              <a:rPr lang="en-US" sz="2099" b="true">
                <a:solidFill>
                  <a:srgbClr val="000000"/>
                </a:solidFill>
                <a:latin typeface="Tahoma Bold"/>
                <a:ea typeface="Tahoma Bold"/>
                <a:cs typeface="Tahoma Bold"/>
                <a:sym typeface="Tahoma Bold"/>
              </a:rPr>
              <a:t>Seguimiento: </a:t>
            </a:r>
            <a:r>
              <a:rPr lang="en-US" sz="2099">
                <a:solidFill>
                  <a:srgbClr val="000000"/>
                </a:solidFill>
                <a:latin typeface="Tahoma"/>
                <a:ea typeface="Tahoma"/>
                <a:cs typeface="Tahoma"/>
                <a:sym typeface="Tahoma"/>
              </a:rPr>
              <a:t>Se evidencia la participación de la alta gerencia en la revisión de los documentos estratégicos, su actualización conforme al contexto interno y externo de la revisión de los documentos estratégicos y divulgación. El seguimiento confirmó que los documentos fueron comunicados a los diferentes niveles de la organización, dejando registros de socialización y actas de aprobación, lo cual permitió el cierre satisfactorio de la acción y su calificación como eficaz. </a:t>
            </a:r>
          </a:p>
          <a:p>
            <a:pPr algn="just">
              <a:lnSpc>
                <a:spcPts val="2519"/>
              </a:lnSpc>
            </a:pPr>
          </a:p>
          <a:p>
            <a:pPr algn="just" marL="453390" indent="-226695" lvl="1">
              <a:lnSpc>
                <a:spcPts val="2519"/>
              </a:lnSpc>
              <a:buFont typeface="Arial"/>
              <a:buChar char="•"/>
            </a:pPr>
            <a:r>
              <a:rPr lang="en-US" sz="2099">
                <a:solidFill>
                  <a:srgbClr val="000000"/>
                </a:solidFill>
                <a:latin typeface="Tahoma"/>
                <a:ea typeface="Tahoma"/>
                <a:cs typeface="Tahoma"/>
                <a:sym typeface="Tahoma"/>
              </a:rPr>
              <a:t>R</a:t>
            </a:r>
            <a:r>
              <a:rPr lang="en-US" sz="2099">
                <a:solidFill>
                  <a:srgbClr val="000000"/>
                </a:solidFill>
                <a:latin typeface="Tahoma"/>
                <a:ea typeface="Tahoma"/>
                <a:cs typeface="Tahoma"/>
                <a:sym typeface="Tahoma"/>
              </a:rPr>
              <a:t>evisión y actualización de la planeación estratégica 2025 asegurando su alineación con los objetivos organizacionales. Como parte de este proceso, se definirán iniciativas y proyectos clave, estableciendo prioridades estratégicas. Asimismo, se llevará a cabo la asignación de recursos y responsables para garantizar la ejecución eficiente de los proyectos definidos</a:t>
            </a:r>
          </a:p>
          <a:p>
            <a:pPr algn="just">
              <a:lnSpc>
                <a:spcPts val="2519"/>
              </a:lnSpc>
            </a:pPr>
          </a:p>
          <a:p>
            <a:pPr algn="just">
              <a:lnSpc>
                <a:spcPts val="2519"/>
              </a:lnSpc>
            </a:pPr>
            <a:r>
              <a:rPr lang="en-US" sz="2099" b="true">
                <a:solidFill>
                  <a:srgbClr val="000000"/>
                </a:solidFill>
                <a:latin typeface="Tahoma Bold"/>
                <a:ea typeface="Tahoma Bold"/>
                <a:cs typeface="Tahoma Bold"/>
                <a:sym typeface="Tahoma Bold"/>
              </a:rPr>
              <a:t>Seguimiento: </a:t>
            </a:r>
            <a:r>
              <a:rPr lang="en-US" sz="2099">
                <a:solidFill>
                  <a:srgbClr val="000000"/>
                </a:solidFill>
                <a:latin typeface="Tahoma"/>
                <a:ea typeface="Tahoma"/>
                <a:cs typeface="Tahoma"/>
                <a:sym typeface="Tahoma"/>
              </a:rPr>
              <a:t>Se verificó la integración de la planeación estratégica al sistema integrado de gestión, así como la medición del avance mediante indicadores estratégicos. La revisión de la planeación estratégica, las actas de seguimiento y los indicadores definidos permitió confirmar el cumplimiento de la acción, su cierre y la eficacia de las medidas implementadas. </a:t>
            </a:r>
          </a:p>
          <a:p>
            <a:pPr algn="just">
              <a:lnSpc>
                <a:spcPts val="2519"/>
              </a:lnSpc>
            </a:pPr>
          </a:p>
          <a:p>
            <a:pPr algn="just">
              <a:lnSpc>
                <a:spcPts val="2519"/>
              </a:lnSpc>
            </a:pPr>
          </a:p>
          <a:p>
            <a:pPr algn="l">
              <a:lnSpc>
                <a:spcPts val="2519"/>
              </a:lnSpc>
            </a:pPr>
          </a:p>
        </p:txBody>
      </p:sp>
      <p:grpSp>
        <p:nvGrpSpPr>
          <p:cNvPr name="Group 4" id="4"/>
          <p:cNvGrpSpPr/>
          <p:nvPr/>
        </p:nvGrpSpPr>
        <p:grpSpPr>
          <a:xfrm rot="0">
            <a:off x="0" y="9501749"/>
            <a:ext cx="18288000" cy="785498"/>
            <a:chOff x="0" y="0"/>
            <a:chExt cx="24384000" cy="1047331"/>
          </a:xfrm>
        </p:grpSpPr>
        <p:sp>
          <p:nvSpPr>
            <p:cNvPr name="Freeform 5" id="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6" id="6"/>
          <p:cNvGrpSpPr/>
          <p:nvPr/>
        </p:nvGrpSpPr>
        <p:grpSpPr>
          <a:xfrm rot="0">
            <a:off x="-304800" y="-482717"/>
            <a:ext cx="2728093" cy="1899533"/>
            <a:chOff x="0" y="0"/>
            <a:chExt cx="3637458" cy="2532710"/>
          </a:xfrm>
        </p:grpSpPr>
        <p:sp>
          <p:nvSpPr>
            <p:cNvPr name="Freeform 7" id="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8" id="8"/>
          <p:cNvGrpSpPr/>
          <p:nvPr/>
        </p:nvGrpSpPr>
        <p:grpSpPr>
          <a:xfrm rot="0">
            <a:off x="-33176" y="-62465"/>
            <a:ext cx="1933575" cy="1809750"/>
            <a:chOff x="0" y="0"/>
            <a:chExt cx="2578100" cy="2413000"/>
          </a:xfrm>
        </p:grpSpPr>
        <p:sp>
          <p:nvSpPr>
            <p:cNvPr name="Freeform 9" id="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0" id="1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1" id="1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473777"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2</a:t>
            </a:r>
            <a:r>
              <a:rPr lang="en-US" sz="2803" b="true">
                <a:solidFill>
                  <a:srgbClr val="000000"/>
                </a:solidFill>
                <a:latin typeface="Tahoma Bold"/>
                <a:ea typeface="Tahoma Bold"/>
                <a:cs typeface="Tahoma Bold"/>
                <a:sym typeface="Tahoma Bold"/>
              </a:rPr>
              <a:t>. CAMBIOS EN LAS CUESTIONES EXTERNAS E INTERNAS</a:t>
            </a:r>
          </a:p>
        </p:txBody>
      </p:sp>
      <p:sp>
        <p:nvSpPr>
          <p:cNvPr name="Freeform 3" id="3"/>
          <p:cNvSpPr/>
          <p:nvPr/>
        </p:nvSpPr>
        <p:spPr>
          <a:xfrm flipH="false" flipV="false" rot="0">
            <a:off x="1748788" y="2697621"/>
            <a:ext cx="5951188" cy="6198657"/>
          </a:xfrm>
          <a:custGeom>
            <a:avLst/>
            <a:gdLst/>
            <a:ahLst/>
            <a:cxnLst/>
            <a:rect r="r" b="b" t="t" l="l"/>
            <a:pathLst>
              <a:path h="6198657" w="5951188">
                <a:moveTo>
                  <a:pt x="0" y="0"/>
                </a:moveTo>
                <a:lnTo>
                  <a:pt x="5951188" y="0"/>
                </a:lnTo>
                <a:lnTo>
                  <a:pt x="5951188" y="6198657"/>
                </a:lnTo>
                <a:lnTo>
                  <a:pt x="0" y="6198657"/>
                </a:lnTo>
                <a:lnTo>
                  <a:pt x="0" y="0"/>
                </a:lnTo>
                <a:close/>
              </a:path>
            </a:pathLst>
          </a:custGeom>
          <a:blipFill>
            <a:blip r:embed="rId2"/>
            <a:stretch>
              <a:fillRect l="-2079" t="0" r="-2079" b="0"/>
            </a:stretch>
          </a:blipFill>
        </p:spPr>
      </p:sp>
      <p:sp>
        <p:nvSpPr>
          <p:cNvPr name="TextBox 4" id="4"/>
          <p:cNvSpPr txBox="true"/>
          <p:nvPr/>
        </p:nvSpPr>
        <p:spPr>
          <a:xfrm rot="0">
            <a:off x="4264331" y="1828048"/>
            <a:ext cx="8262937" cy="661214"/>
          </a:xfrm>
          <a:prstGeom prst="rect">
            <a:avLst/>
          </a:prstGeom>
        </p:spPr>
        <p:txBody>
          <a:bodyPr anchor="t" rtlCol="false" tIns="0" lIns="0" bIns="0" rIns="0">
            <a:spAutoFit/>
          </a:bodyPr>
          <a:lstStyle/>
          <a:p>
            <a:pPr algn="l">
              <a:lnSpc>
                <a:spcPts val="5039"/>
              </a:lnSpc>
            </a:pPr>
            <a:r>
              <a:rPr lang="en-US" sz="4199" b="true">
                <a:solidFill>
                  <a:srgbClr val="000000"/>
                </a:solidFill>
                <a:latin typeface="Tahoma Bold"/>
                <a:ea typeface="Tahoma Bold"/>
                <a:cs typeface="Tahoma Bold"/>
                <a:sym typeface="Tahoma Bold"/>
              </a:rPr>
              <a:t>Cuestiones internas y externas</a:t>
            </a:r>
          </a:p>
        </p:txBody>
      </p:sp>
      <p:sp>
        <p:nvSpPr>
          <p:cNvPr name="TextBox 5" id="5"/>
          <p:cNvSpPr txBox="true"/>
          <p:nvPr/>
        </p:nvSpPr>
        <p:spPr>
          <a:xfrm rot="0">
            <a:off x="9691181" y="2830078"/>
            <a:ext cx="6117906" cy="4924663"/>
          </a:xfrm>
          <a:prstGeom prst="rect">
            <a:avLst/>
          </a:prstGeom>
        </p:spPr>
        <p:txBody>
          <a:bodyPr anchor="t" rtlCol="false" tIns="0" lIns="0" bIns="0" rIns="0">
            <a:spAutoFit/>
          </a:bodyPr>
          <a:lstStyle/>
          <a:p>
            <a:pPr algn="ctr">
              <a:lnSpc>
                <a:spcPts val="3311"/>
              </a:lnSpc>
            </a:pPr>
            <a:r>
              <a:rPr lang="en-US" sz="2399">
                <a:solidFill>
                  <a:srgbClr val="000000"/>
                </a:solidFill>
                <a:latin typeface="Tahoma"/>
                <a:ea typeface="Tahoma"/>
                <a:cs typeface="Tahoma"/>
                <a:sym typeface="Tahoma"/>
              </a:rPr>
              <a:t>De acuerdo a las actividades realizadas por la organización definió el análisis, seguimiento y revisión de las cuestiones internas y externas por medio del uso de la matriz DOFA, la cual incluye: El análisis y comprensión del contexto interno (Fortalezas y Debilidades) y el contexto externo (Amenazas y Oportunidades), Se realizan los ajustes relacionados a continuación.</a:t>
            </a:r>
          </a:p>
          <a:p>
            <a:pPr algn="ctr">
              <a:lnSpc>
                <a:spcPts val="3311"/>
              </a:lnSpc>
            </a:pPr>
            <a:r>
              <a:rPr lang="en-US" sz="2399">
                <a:solidFill>
                  <a:srgbClr val="000000"/>
                </a:solidFill>
                <a:latin typeface="Tahoma"/>
                <a:ea typeface="Tahoma"/>
                <a:cs typeface="Tahoma"/>
                <a:sym typeface="Tahoma"/>
              </a:rPr>
              <a:t>Se realiza la revisión y seguimiento de la matriz DOFA en compañía de las gerencias.</a:t>
            </a:r>
          </a:p>
        </p:txBody>
      </p:sp>
      <p:grpSp>
        <p:nvGrpSpPr>
          <p:cNvPr name="Group 6" id="6"/>
          <p:cNvGrpSpPr/>
          <p:nvPr/>
        </p:nvGrpSpPr>
        <p:grpSpPr>
          <a:xfrm rot="0">
            <a:off x="0" y="9501749"/>
            <a:ext cx="18288000" cy="785498"/>
            <a:chOff x="0" y="0"/>
            <a:chExt cx="24384000" cy="1047331"/>
          </a:xfrm>
        </p:grpSpPr>
        <p:sp>
          <p:nvSpPr>
            <p:cNvPr name="Freeform 7" id="7"/>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8" id="8"/>
          <p:cNvGrpSpPr/>
          <p:nvPr/>
        </p:nvGrpSpPr>
        <p:grpSpPr>
          <a:xfrm rot="0">
            <a:off x="-304800" y="-482717"/>
            <a:ext cx="2728093" cy="1899533"/>
            <a:chOff x="0" y="0"/>
            <a:chExt cx="3637458" cy="2532710"/>
          </a:xfrm>
        </p:grpSpPr>
        <p:sp>
          <p:nvSpPr>
            <p:cNvPr name="Freeform 9" id="9"/>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3"/>
              <a:stretch>
                <a:fillRect l="0" t="-329" r="-1" b="-327"/>
              </a:stretch>
            </a:blipFill>
          </p:spPr>
        </p:sp>
      </p:grpSp>
      <p:grpSp>
        <p:nvGrpSpPr>
          <p:cNvPr name="Group 10" id="10"/>
          <p:cNvGrpSpPr/>
          <p:nvPr/>
        </p:nvGrpSpPr>
        <p:grpSpPr>
          <a:xfrm rot="0">
            <a:off x="-33176" y="-62465"/>
            <a:ext cx="1933575" cy="1809750"/>
            <a:chOff x="0" y="0"/>
            <a:chExt cx="2578100" cy="2413000"/>
          </a:xfrm>
        </p:grpSpPr>
        <p:sp>
          <p:nvSpPr>
            <p:cNvPr name="Freeform 11" id="11"/>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4"/>
              <a:stretch>
                <a:fillRect l="0" t="-50" r="0" b="-50"/>
              </a:stretch>
            </a:blipFill>
          </p:spPr>
        </p:sp>
      </p:grpSp>
      <p:sp>
        <p:nvSpPr>
          <p:cNvPr name="TextBox 12" id="12"/>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3" id="13"/>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711806"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2</a:t>
            </a:r>
            <a:r>
              <a:rPr lang="en-US" sz="2803" b="true">
                <a:solidFill>
                  <a:srgbClr val="000000"/>
                </a:solidFill>
                <a:latin typeface="Tahoma Bold"/>
                <a:ea typeface="Tahoma Bold"/>
                <a:cs typeface="Tahoma Bold"/>
                <a:sym typeface="Tahoma Bold"/>
              </a:rPr>
              <a:t>. CAMBIOS EN LAS CUESTIONES EXTERNAS E INTERNAS</a:t>
            </a:r>
          </a:p>
        </p:txBody>
      </p:sp>
      <p:sp>
        <p:nvSpPr>
          <p:cNvPr name="Freeform 3" id="3"/>
          <p:cNvSpPr/>
          <p:nvPr/>
        </p:nvSpPr>
        <p:spPr>
          <a:xfrm flipH="false" flipV="false" rot="0">
            <a:off x="1510760" y="6880210"/>
            <a:ext cx="2800055" cy="1638032"/>
          </a:xfrm>
          <a:custGeom>
            <a:avLst/>
            <a:gdLst/>
            <a:ahLst/>
            <a:cxnLst/>
            <a:rect r="r" b="b" t="t" l="l"/>
            <a:pathLst>
              <a:path h="1638032" w="2800055">
                <a:moveTo>
                  <a:pt x="0" y="0"/>
                </a:moveTo>
                <a:lnTo>
                  <a:pt x="2800055" y="0"/>
                </a:lnTo>
                <a:lnTo>
                  <a:pt x="2800055" y="1638032"/>
                </a:lnTo>
                <a:lnTo>
                  <a:pt x="0" y="1638032"/>
                </a:lnTo>
                <a:lnTo>
                  <a:pt x="0" y="0"/>
                </a:lnTo>
                <a:close/>
              </a:path>
            </a:pathLst>
          </a:custGeom>
          <a:blipFill>
            <a:blip r:embed="rId2"/>
            <a:stretch>
              <a:fillRect l="0" t="0" r="0" b="0"/>
            </a:stretch>
          </a:blipFill>
        </p:spPr>
      </p:sp>
      <p:sp>
        <p:nvSpPr>
          <p:cNvPr name="TextBox 4" id="4"/>
          <p:cNvSpPr txBox="true"/>
          <p:nvPr/>
        </p:nvSpPr>
        <p:spPr>
          <a:xfrm rot="0">
            <a:off x="10205547" y="1484323"/>
            <a:ext cx="6117906" cy="4145069"/>
          </a:xfrm>
          <a:prstGeom prst="rect">
            <a:avLst/>
          </a:prstGeom>
        </p:spPr>
        <p:txBody>
          <a:bodyPr anchor="t" rtlCol="false" tIns="0" lIns="0" bIns="0" rIns="0">
            <a:spAutoFit/>
          </a:bodyPr>
          <a:lstStyle/>
          <a:p>
            <a:pPr algn="just">
              <a:lnSpc>
                <a:spcPts val="3311"/>
              </a:lnSpc>
            </a:pPr>
            <a:r>
              <a:rPr lang="en-US" sz="2399">
                <a:solidFill>
                  <a:srgbClr val="000000"/>
                </a:solidFill>
                <a:latin typeface="Tahoma"/>
                <a:ea typeface="Tahoma"/>
                <a:cs typeface="Tahoma"/>
                <a:sym typeface="Tahoma"/>
              </a:rPr>
              <a:t>Como parte del proceso de actualización, se realizó la recalificación de probabilidad y el impacto de los riesgos identificados, considerando los escenarios de materialización de riesgos, se implementaron nuevos controles y se reforzaron los existentes, con el propósito de mitigar los efectos adversos, prevenir su recurrencia y mejorar la eficacia del sistema de control interno</a:t>
            </a:r>
          </a:p>
        </p:txBody>
      </p:sp>
      <p:sp>
        <p:nvSpPr>
          <p:cNvPr name="TextBox 5" id="5"/>
          <p:cNvSpPr txBox="true"/>
          <p:nvPr/>
        </p:nvSpPr>
        <p:spPr>
          <a:xfrm rot="0">
            <a:off x="3805321" y="1484323"/>
            <a:ext cx="6117906" cy="4560300"/>
          </a:xfrm>
          <a:prstGeom prst="rect">
            <a:avLst/>
          </a:prstGeom>
        </p:spPr>
        <p:txBody>
          <a:bodyPr anchor="t" rtlCol="false" tIns="0" lIns="0" bIns="0" rIns="0">
            <a:spAutoFit/>
          </a:bodyPr>
          <a:lstStyle/>
          <a:p>
            <a:pPr algn="just">
              <a:lnSpc>
                <a:spcPts val="3311"/>
              </a:lnSpc>
            </a:pPr>
            <a:r>
              <a:rPr lang="en-US" sz="2399">
                <a:solidFill>
                  <a:srgbClr val="000000"/>
                </a:solidFill>
                <a:latin typeface="Tahoma"/>
                <a:ea typeface="Tahoma"/>
                <a:cs typeface="Tahoma"/>
                <a:sym typeface="Tahoma"/>
              </a:rPr>
              <a:t>Durante el año 2025, se llevo a cabo la actualización de la matriz de riesgos del sistema integrado de gestión, identificando nuevos riesgos asociados a cada uno de los procesos, en respuesta a los cambios del contexto interno y externo. Este ejercicio permitió fortalecer la identificación y gestión de riesgos, asegurando una visión integral y preventiva frente a los factores que puedan afectar el cumplimiento de los objetivos estratégicos, operativos y normativos.</a:t>
            </a:r>
          </a:p>
        </p:txBody>
      </p:sp>
      <p:sp>
        <p:nvSpPr>
          <p:cNvPr name="TextBox 6" id="6"/>
          <p:cNvSpPr txBox="true"/>
          <p:nvPr/>
        </p:nvSpPr>
        <p:spPr>
          <a:xfrm rot="0">
            <a:off x="6594687" y="6092069"/>
            <a:ext cx="9744388" cy="3314608"/>
          </a:xfrm>
          <a:prstGeom prst="rect">
            <a:avLst/>
          </a:prstGeom>
        </p:spPr>
        <p:txBody>
          <a:bodyPr anchor="t" rtlCol="false" tIns="0" lIns="0" bIns="0" rIns="0">
            <a:spAutoFit/>
          </a:bodyPr>
          <a:lstStyle/>
          <a:p>
            <a:pPr algn="just">
              <a:lnSpc>
                <a:spcPts val="3311"/>
              </a:lnSpc>
            </a:pPr>
            <a:r>
              <a:rPr lang="en-US" sz="2399">
                <a:solidFill>
                  <a:srgbClr val="000000"/>
                </a:solidFill>
                <a:latin typeface="Tahoma"/>
                <a:ea typeface="Tahoma"/>
                <a:cs typeface="Tahoma"/>
                <a:sym typeface="Tahoma"/>
              </a:rPr>
              <a:t>Adicionalmente, durante el mismo periodo se elaboraron e implementaron las matrices de riesgos correspondientes a los procesos de experiencia al cliente, jurídico y financiero, garantizando un integración al sistema integrado de gestión. Asimismo, se actualizó la matriz de riesgos incorporando riesgos relacionados con derechos humanos, en coherencia con los principios de debida diligencia, los requisitos normativos aplicables y el compromiso de la organización con una gestión responsable, ética y sostenible.</a:t>
            </a:r>
          </a:p>
        </p:txBody>
      </p:sp>
      <p:grpSp>
        <p:nvGrpSpPr>
          <p:cNvPr name="Group 7" id="7"/>
          <p:cNvGrpSpPr/>
          <p:nvPr/>
        </p:nvGrpSpPr>
        <p:grpSpPr>
          <a:xfrm rot="0">
            <a:off x="0" y="9501749"/>
            <a:ext cx="18288000" cy="785498"/>
            <a:chOff x="0" y="0"/>
            <a:chExt cx="24384000" cy="1047331"/>
          </a:xfrm>
        </p:grpSpPr>
        <p:sp>
          <p:nvSpPr>
            <p:cNvPr name="Freeform 8" id="8"/>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9" id="9"/>
          <p:cNvGrpSpPr/>
          <p:nvPr/>
        </p:nvGrpSpPr>
        <p:grpSpPr>
          <a:xfrm rot="0">
            <a:off x="-304800" y="-482717"/>
            <a:ext cx="2728093" cy="1899533"/>
            <a:chOff x="0" y="0"/>
            <a:chExt cx="3637458" cy="2532710"/>
          </a:xfrm>
        </p:grpSpPr>
        <p:sp>
          <p:nvSpPr>
            <p:cNvPr name="Freeform 10" id="10"/>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3"/>
              <a:stretch>
                <a:fillRect l="0" t="-329" r="-1" b="-327"/>
              </a:stretch>
            </a:blipFill>
          </p:spPr>
        </p:sp>
      </p:grpSp>
      <p:grpSp>
        <p:nvGrpSpPr>
          <p:cNvPr name="Group 11" id="11"/>
          <p:cNvGrpSpPr/>
          <p:nvPr/>
        </p:nvGrpSpPr>
        <p:grpSpPr>
          <a:xfrm rot="0">
            <a:off x="-33176" y="-62465"/>
            <a:ext cx="1933575" cy="1809750"/>
            <a:chOff x="0" y="0"/>
            <a:chExt cx="2578100" cy="2413000"/>
          </a:xfrm>
        </p:grpSpPr>
        <p:sp>
          <p:nvSpPr>
            <p:cNvPr name="Freeform 12" id="12"/>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4"/>
              <a:stretch>
                <a:fillRect l="0" t="-50" r="0" b="-50"/>
              </a:stretch>
            </a:blipFill>
          </p:spPr>
        </p:sp>
      </p:grpSp>
      <p:sp>
        <p:nvSpPr>
          <p:cNvPr name="TextBox 13" id="13"/>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4" id="14"/>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932578" y="261258"/>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2</a:t>
            </a:r>
            <a:r>
              <a:rPr lang="en-US" sz="2803" b="true">
                <a:solidFill>
                  <a:srgbClr val="000000"/>
                </a:solidFill>
                <a:latin typeface="Tahoma Bold"/>
                <a:ea typeface="Tahoma Bold"/>
                <a:cs typeface="Tahoma Bold"/>
                <a:sym typeface="Tahoma Bold"/>
              </a:rPr>
              <a:t>. CAMBIOS EN LAS CUESTIONES EXTERNAS E INTERNAS</a:t>
            </a:r>
          </a:p>
        </p:txBody>
      </p:sp>
      <p:graphicFrame>
        <p:nvGraphicFramePr>
          <p:cNvPr name="Table 3" id="3"/>
          <p:cNvGraphicFramePr>
            <a:graphicFrameLocks noGrp="true"/>
          </p:cNvGraphicFramePr>
          <p:nvPr/>
        </p:nvGraphicFramePr>
        <p:xfrm>
          <a:off x="2788542" y="2527130"/>
          <a:ext cx="12891513" cy="7058323"/>
        </p:xfrm>
        <a:graphic>
          <a:graphicData uri="http://schemas.openxmlformats.org/drawingml/2006/table">
            <a:tbl>
              <a:tblPr/>
              <a:tblGrid>
                <a:gridCol w="1913440"/>
                <a:gridCol w="2306198"/>
                <a:gridCol w="1833271"/>
                <a:gridCol w="6838605"/>
              </a:tblGrid>
              <a:tr h="794802">
                <a:tc>
                  <a:txBody>
                    <a:bodyPr anchor="t" rtlCol="false"/>
                    <a:lstStyle/>
                    <a:p>
                      <a:pPr algn="ctr" marL="0" indent="0" lvl="0">
                        <a:lnSpc>
                          <a:spcPts val="2099"/>
                        </a:lnSpc>
                        <a:spcBef>
                          <a:spcPct val="0"/>
                        </a:spcBef>
                        <a:defRPr/>
                      </a:pPr>
                      <a:r>
                        <a:rPr lang="en-US" b="true" sz="1499" strike="noStrike" u="none">
                          <a:solidFill>
                            <a:srgbClr val="000000"/>
                          </a:solidFill>
                          <a:latin typeface="Tahoma Bold"/>
                          <a:ea typeface="Tahoma Bold"/>
                          <a:cs typeface="Tahoma Bold"/>
                          <a:sym typeface="Tahoma Bold"/>
                        </a:rPr>
                        <a:t>Tipo_Requisito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b="true" sz="1499" strike="noStrike" u="none">
                          <a:solidFill>
                            <a:srgbClr val="000000"/>
                          </a:solidFill>
                          <a:latin typeface="Tahoma Bold"/>
                          <a:ea typeface="Tahoma Bold"/>
                          <a:cs typeface="Tahoma Bold"/>
                          <a:sym typeface="Tahoma Bold"/>
                        </a:rPr>
                        <a:t>Número_Requisito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b="true" sz="1499" strike="noStrike" u="none">
                          <a:solidFill>
                            <a:srgbClr val="000000"/>
                          </a:solidFill>
                          <a:latin typeface="Tahoma Bold"/>
                          <a:ea typeface="Tahoma Bold"/>
                          <a:cs typeface="Tahoma Bold"/>
                          <a:sym typeface="Tahoma Bold"/>
                        </a:rPr>
                        <a:t>Fecha_Expide</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b="true" sz="1499" strike="noStrike" u="none">
                          <a:solidFill>
                            <a:srgbClr val="000000"/>
                          </a:solidFill>
                          <a:latin typeface="Tahoma Bold"/>
                          <a:ea typeface="Tahoma Bold"/>
                          <a:cs typeface="Tahoma Bold"/>
                          <a:sym typeface="Tahoma Bold"/>
                        </a:rPr>
                        <a:t>Decreta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r h="1575535">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Ley</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2452</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2/04/2025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just" marL="0" indent="0" lvl="0">
                        <a:lnSpc>
                          <a:spcPts val="2099"/>
                        </a:lnSpc>
                        <a:spcBef>
                          <a:spcPct val="0"/>
                        </a:spcBef>
                        <a:defRPr/>
                      </a:pPr>
                      <a:r>
                        <a:rPr lang="en-US" sz="1499">
                          <a:solidFill>
                            <a:srgbClr val="000000"/>
                          </a:solidFill>
                          <a:latin typeface="Tahoma"/>
                          <a:ea typeface="Tahoma"/>
                          <a:cs typeface="Tahoma"/>
                          <a:sym typeface="Tahoma"/>
                        </a:rPr>
                        <a:t>Código procesal de trabajo y de seguridad social: los asuntos de que conoce la jurisdicción ordinaria en su especialidad laboral y de seguridad social se tramitarán de conformidad con lo dispuesto en el presente código y sus principios.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r h="1818615">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Ley</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2554</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14/04/2025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just" marL="0" indent="0" lvl="0">
                        <a:lnSpc>
                          <a:spcPts val="2099"/>
                        </a:lnSpc>
                        <a:spcBef>
                          <a:spcPct val="0"/>
                        </a:spcBef>
                        <a:defRPr/>
                      </a:pPr>
                      <a:r>
                        <a:rPr lang="en-US" sz="1499">
                          <a:solidFill>
                            <a:srgbClr val="000000"/>
                          </a:solidFill>
                          <a:latin typeface="Tahoma"/>
                          <a:ea typeface="Tahoma"/>
                          <a:cs typeface="Tahoma"/>
                          <a:sym typeface="Tahoma"/>
                        </a:rPr>
                        <a:t>Protección animal en seguridad privada: la presente ley tiene por objeto promover el desarrollo y transición tecnológica en el campo de la seguridad y vigilancia privada, mejorar las condiciones y garantías de bienestar de los perros utilizados en estas actividades y reducir progresivamente su uso en especialidades no esenciales.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r h="1562662">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Decreto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514</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9/05/2025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just" marL="0" indent="0" lvl="0">
                        <a:lnSpc>
                          <a:spcPts val="2099"/>
                        </a:lnSpc>
                        <a:spcBef>
                          <a:spcPct val="0"/>
                        </a:spcBef>
                        <a:defRPr/>
                      </a:pPr>
                      <a:r>
                        <a:rPr lang="en-US" sz="1499">
                          <a:solidFill>
                            <a:srgbClr val="000000"/>
                          </a:solidFill>
                          <a:latin typeface="Tahoma"/>
                          <a:ea typeface="Tahoma"/>
                          <a:cs typeface="Tahoma"/>
                          <a:sym typeface="Tahoma"/>
                        </a:rPr>
                        <a:t>Pensiones: Por el cual se reglamenta y compilan las normas del Sistema de Protección Social  Integral para la Vejez, Invalidez y Muerte de origen común, contemplado en la Ley 2381  de 2024 y se dictan otras disposiciones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r h="1306709">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Ley</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2466</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25/06/2025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just" marL="0" indent="0" lvl="0">
                        <a:lnSpc>
                          <a:spcPts val="2099"/>
                        </a:lnSpc>
                        <a:spcBef>
                          <a:spcPct val="0"/>
                        </a:spcBef>
                        <a:defRPr/>
                      </a:pPr>
                      <a:r>
                        <a:rPr lang="en-US" sz="1499">
                          <a:solidFill>
                            <a:srgbClr val="000000"/>
                          </a:solidFill>
                          <a:latin typeface="Tahoma"/>
                          <a:ea typeface="Tahoma"/>
                          <a:cs typeface="Tahoma"/>
                          <a:sym typeface="Tahoma"/>
                        </a:rPr>
                        <a:t>Reforma laboral: Por medio del cual se modifica parcialmente normas laborales y se adopta una reforma laboral para el trabajo decente y Digno en Colombia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bl>
          </a:graphicData>
        </a:graphic>
      </p:graphicFrame>
      <p:sp>
        <p:nvSpPr>
          <p:cNvPr name="TextBox 4" id="4"/>
          <p:cNvSpPr txBox="true"/>
          <p:nvPr/>
        </p:nvSpPr>
        <p:spPr>
          <a:xfrm rot="0">
            <a:off x="4269760" y="1028700"/>
            <a:ext cx="10313119" cy="401836"/>
          </a:xfrm>
          <a:prstGeom prst="rect">
            <a:avLst/>
          </a:prstGeom>
        </p:spPr>
        <p:txBody>
          <a:bodyPr anchor="t" rtlCol="false" tIns="0" lIns="0" bIns="0" rIns="0">
            <a:spAutoFit/>
          </a:bodyPr>
          <a:lstStyle/>
          <a:p>
            <a:pPr algn="l">
              <a:lnSpc>
                <a:spcPts val="3239"/>
              </a:lnSpc>
            </a:pPr>
            <a:r>
              <a:rPr lang="en-US" b="true" sz="2699" spc="-14">
                <a:solidFill>
                  <a:srgbClr val="000000"/>
                </a:solidFill>
                <a:latin typeface="Tahoma Bold"/>
                <a:ea typeface="Tahoma Bold"/>
                <a:cs typeface="Tahoma Bold"/>
                <a:sym typeface="Tahoma Bold"/>
              </a:rPr>
              <a:t>CAMBIOS EN NORMATIVIDAD LEGAL ENE 2025 - DIC 2025</a:t>
            </a:r>
          </a:p>
        </p:txBody>
      </p:sp>
      <p:sp>
        <p:nvSpPr>
          <p:cNvPr name="TextBox 5" id="5"/>
          <p:cNvSpPr txBox="true"/>
          <p:nvPr/>
        </p:nvSpPr>
        <p:spPr>
          <a:xfrm rot="0">
            <a:off x="2699196" y="1494718"/>
            <a:ext cx="13070205" cy="814983"/>
          </a:xfrm>
          <a:prstGeom prst="rect">
            <a:avLst/>
          </a:prstGeom>
        </p:spPr>
        <p:txBody>
          <a:bodyPr anchor="t" rtlCol="false" tIns="0" lIns="0" bIns="0" rIns="0">
            <a:spAutoFit/>
          </a:bodyPr>
          <a:lstStyle/>
          <a:p>
            <a:pPr algn="ctr">
              <a:lnSpc>
                <a:spcPts val="1979"/>
              </a:lnSpc>
            </a:pPr>
            <a:r>
              <a:rPr lang="en-US" b="true" sz="1649" spc="-15">
                <a:solidFill>
                  <a:srgbClr val="000000"/>
                </a:solidFill>
                <a:latin typeface="Arial MT Pro Bold"/>
                <a:ea typeface="Arial MT Pro Bold"/>
                <a:cs typeface="Arial MT Pro Bold"/>
                <a:sym typeface="Arial MT Pro Bold"/>
              </a:rPr>
              <a:t>EVALUACIÓN CUMPLIMIENTO LEGAL</a:t>
            </a:r>
          </a:p>
          <a:p>
            <a:pPr algn="l">
              <a:lnSpc>
                <a:spcPts val="2159"/>
              </a:lnSpc>
            </a:pPr>
          </a:p>
          <a:p>
            <a:pPr algn="ctr">
              <a:lnSpc>
                <a:spcPts val="2148"/>
              </a:lnSpc>
            </a:pPr>
            <a:r>
              <a:rPr lang="en-US" sz="1790" spc="-16">
                <a:solidFill>
                  <a:srgbClr val="000000"/>
                </a:solidFill>
                <a:latin typeface="Arimo"/>
                <a:ea typeface="Arimo"/>
                <a:cs typeface="Arimo"/>
                <a:sym typeface="Arimo"/>
              </a:rPr>
              <a:t>A continuación se relacionan los cambios normativos identificados en la matriz de requisitos legales:</a:t>
            </a:r>
          </a:p>
        </p:txBody>
      </p:sp>
      <p:grpSp>
        <p:nvGrpSpPr>
          <p:cNvPr name="Group 6" id="6"/>
          <p:cNvGrpSpPr/>
          <p:nvPr/>
        </p:nvGrpSpPr>
        <p:grpSpPr>
          <a:xfrm rot="0">
            <a:off x="0" y="9501749"/>
            <a:ext cx="18288000" cy="785498"/>
            <a:chOff x="0" y="0"/>
            <a:chExt cx="24384000" cy="1047331"/>
          </a:xfrm>
        </p:grpSpPr>
        <p:sp>
          <p:nvSpPr>
            <p:cNvPr name="Freeform 7" id="7"/>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8" id="8"/>
          <p:cNvGrpSpPr/>
          <p:nvPr/>
        </p:nvGrpSpPr>
        <p:grpSpPr>
          <a:xfrm rot="0">
            <a:off x="-304800" y="-482717"/>
            <a:ext cx="2728093" cy="1899533"/>
            <a:chOff x="0" y="0"/>
            <a:chExt cx="3637458" cy="2532710"/>
          </a:xfrm>
        </p:grpSpPr>
        <p:sp>
          <p:nvSpPr>
            <p:cNvPr name="Freeform 9" id="9"/>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10" id="10"/>
          <p:cNvGrpSpPr/>
          <p:nvPr/>
        </p:nvGrpSpPr>
        <p:grpSpPr>
          <a:xfrm rot="0">
            <a:off x="-33176" y="-62465"/>
            <a:ext cx="1933575" cy="1809750"/>
            <a:chOff x="0" y="0"/>
            <a:chExt cx="2578100" cy="2413000"/>
          </a:xfrm>
        </p:grpSpPr>
        <p:sp>
          <p:nvSpPr>
            <p:cNvPr name="Freeform 11" id="11"/>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2" id="12"/>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3" id="13"/>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932578" y="261258"/>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2</a:t>
            </a:r>
            <a:r>
              <a:rPr lang="en-US" sz="2803" b="true">
                <a:solidFill>
                  <a:srgbClr val="000000"/>
                </a:solidFill>
                <a:latin typeface="Tahoma Bold"/>
                <a:ea typeface="Tahoma Bold"/>
                <a:cs typeface="Tahoma Bold"/>
                <a:sym typeface="Tahoma Bold"/>
              </a:rPr>
              <a:t>. CAMBIOS EN LAS CUESTIONES EXTERNAS E INTERNAS</a:t>
            </a:r>
          </a:p>
        </p:txBody>
      </p:sp>
      <p:graphicFrame>
        <p:nvGraphicFramePr>
          <p:cNvPr name="Table 3" id="3"/>
          <p:cNvGraphicFramePr>
            <a:graphicFrameLocks noGrp="true"/>
          </p:cNvGraphicFramePr>
          <p:nvPr/>
        </p:nvGraphicFramePr>
        <p:xfrm>
          <a:off x="2788542" y="2527130"/>
          <a:ext cx="12891513" cy="7300020"/>
        </p:xfrm>
        <a:graphic>
          <a:graphicData uri="http://schemas.openxmlformats.org/drawingml/2006/table">
            <a:tbl>
              <a:tblPr/>
              <a:tblGrid>
                <a:gridCol w="1913440"/>
                <a:gridCol w="2306198"/>
                <a:gridCol w="1833271"/>
                <a:gridCol w="6838605"/>
              </a:tblGrid>
              <a:tr h="794652">
                <a:tc>
                  <a:txBody>
                    <a:bodyPr anchor="t" rtlCol="false"/>
                    <a:lstStyle/>
                    <a:p>
                      <a:pPr algn="ctr" marL="0" indent="0" lvl="0">
                        <a:lnSpc>
                          <a:spcPts val="2099"/>
                        </a:lnSpc>
                        <a:spcBef>
                          <a:spcPct val="0"/>
                        </a:spcBef>
                        <a:defRPr/>
                      </a:pPr>
                      <a:r>
                        <a:rPr lang="en-US" b="true" sz="1499" strike="noStrike" u="none">
                          <a:solidFill>
                            <a:srgbClr val="000000"/>
                          </a:solidFill>
                          <a:latin typeface="Tahoma Bold"/>
                          <a:ea typeface="Tahoma Bold"/>
                          <a:cs typeface="Tahoma Bold"/>
                          <a:sym typeface="Tahoma Bold"/>
                        </a:rPr>
                        <a:t>Tipo_Requisito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b="true" sz="1499" strike="noStrike" u="none">
                          <a:solidFill>
                            <a:srgbClr val="000000"/>
                          </a:solidFill>
                          <a:latin typeface="Tahoma Bold"/>
                          <a:ea typeface="Tahoma Bold"/>
                          <a:cs typeface="Tahoma Bold"/>
                          <a:sym typeface="Tahoma Bold"/>
                        </a:rPr>
                        <a:t>Número_Requisito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b="true" sz="1499" strike="noStrike" u="none">
                          <a:solidFill>
                            <a:srgbClr val="000000"/>
                          </a:solidFill>
                          <a:latin typeface="Tahoma Bold"/>
                          <a:ea typeface="Tahoma Bold"/>
                          <a:cs typeface="Tahoma Bold"/>
                          <a:sym typeface="Tahoma Bold"/>
                        </a:rPr>
                        <a:t>Fecha_Expide</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b="true" sz="1499" strike="noStrike" u="none">
                          <a:solidFill>
                            <a:srgbClr val="000000"/>
                          </a:solidFill>
                          <a:latin typeface="Tahoma Bold"/>
                          <a:ea typeface="Tahoma Bold"/>
                          <a:cs typeface="Tahoma Bold"/>
                          <a:sym typeface="Tahoma Bold"/>
                        </a:rPr>
                        <a:t>Decreta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r h="1050556">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Circular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083</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18/07/2025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just" marL="0" indent="0" lvl="0">
                        <a:lnSpc>
                          <a:spcPts val="2099"/>
                        </a:lnSpc>
                        <a:spcBef>
                          <a:spcPct val="0"/>
                        </a:spcBef>
                        <a:defRPr/>
                      </a:pPr>
                      <a:r>
                        <a:rPr lang="en-US" sz="1499">
                          <a:solidFill>
                            <a:srgbClr val="000000"/>
                          </a:solidFill>
                          <a:latin typeface="Tahoma"/>
                          <a:ea typeface="Tahoma"/>
                          <a:cs typeface="Tahoma"/>
                          <a:sym typeface="Tahoma"/>
                        </a:rPr>
                        <a:t>Aprendices: Instructivo de implementación de Reforma Laboral- Artículo 21 de la Ley 2466 de 2025 sobre el contrato de aprendizaje.</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r h="1562366">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Ley</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2486</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16/07/2025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just">
                        <a:lnSpc>
                          <a:spcPts val="2099"/>
                        </a:lnSpc>
                        <a:defRPr/>
                      </a:pPr>
                      <a:r>
                        <a:rPr lang="en-US" sz="1499">
                          <a:solidFill>
                            <a:srgbClr val="000000"/>
                          </a:solidFill>
                          <a:latin typeface="Tahoma"/>
                          <a:ea typeface="Tahoma"/>
                          <a:cs typeface="Tahoma"/>
                          <a:sym typeface="Tahoma"/>
                        </a:rPr>
                        <a:t>Vehículos eléctricos: La presente ley tiene por objeto:</a:t>
                      </a:r>
                      <a:endParaRPr lang="en-US" sz="1100"/>
                    </a:p>
                    <a:p>
                      <a:pPr algn="just" marL="0" indent="0" lvl="0">
                        <a:lnSpc>
                          <a:spcPts val="2099"/>
                        </a:lnSpc>
                        <a:spcBef>
                          <a:spcPct val="0"/>
                        </a:spcBef>
                      </a:pPr>
                      <a:r>
                        <a:rPr lang="en-US" sz="1499">
                          <a:solidFill>
                            <a:srgbClr val="000000"/>
                          </a:solidFill>
                          <a:latin typeface="Tahoma"/>
                          <a:ea typeface="Tahoma"/>
                          <a:cs typeface="Tahoma"/>
                          <a:sym typeface="Tahoma"/>
                        </a:rPr>
                        <a:t>Regular la circulación de vehículos eléctricos livianos de movilidad personal urbana; asegurando la vida e integridad de sus usuarios y de los demás actores de la vía.</a:t>
                      </a:r>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r h="1818271">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Resolución</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4179</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07/11/2025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just" marL="0" indent="0" lvl="0">
                        <a:lnSpc>
                          <a:spcPts val="2099"/>
                        </a:lnSpc>
                        <a:spcBef>
                          <a:spcPct val="0"/>
                        </a:spcBef>
                        <a:defRPr/>
                      </a:pPr>
                      <a:r>
                        <a:rPr lang="en-US" sz="1499">
                          <a:solidFill>
                            <a:srgbClr val="000000"/>
                          </a:solidFill>
                          <a:latin typeface="Tahoma"/>
                          <a:ea typeface="Tahoma"/>
                          <a:cs typeface="Tahoma"/>
                          <a:sym typeface="Tahoma"/>
                        </a:rPr>
                        <a:t>Una inspección con propósito: Por medio del cual de crea un modelo de reenfoque de la Inspección De Trabajo Y Seguridad Social denominado “UNA INSPECCIÓN CON PROPÓSITO”, que incorpora un enfoque diferencial y de género que estará a cargo del equipo de Inspección De Trabajo Y Seguridad Social.</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r h="2074175">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Resolución</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4180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07/11/2025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just" marL="0" indent="0" lvl="0">
                        <a:lnSpc>
                          <a:spcPts val="2099"/>
                        </a:lnSpc>
                        <a:spcBef>
                          <a:spcPct val="0"/>
                        </a:spcBef>
                        <a:defRPr/>
                      </a:pPr>
                      <a:r>
                        <a:rPr lang="en-US" sz="1499">
                          <a:solidFill>
                            <a:srgbClr val="000000"/>
                          </a:solidFill>
                          <a:latin typeface="Tahoma"/>
                          <a:ea typeface="Tahoma"/>
                          <a:cs typeface="Tahoma"/>
                          <a:sym typeface="Tahoma"/>
                        </a:rPr>
                        <a:t>Una inspección con propósito: Por medio del cual de crea un modelo de reenfoque de la Inspección De Trabajo Y Seguridad Social denominado “UNA INSPECCIÓN CON PROPÓSITO”, que incorpora un enfoque diferencial y de género que estará a cargo del equipo de Inspección De Trabajo Y Seguridad Social, incluido el grupo de inspección élite con enfoque diferencial y de género, y deroga la Resolución 4607 de 2022.</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bl>
          </a:graphicData>
        </a:graphic>
      </p:graphicFrame>
      <p:sp>
        <p:nvSpPr>
          <p:cNvPr name="TextBox 4" id="4"/>
          <p:cNvSpPr txBox="true"/>
          <p:nvPr/>
        </p:nvSpPr>
        <p:spPr>
          <a:xfrm rot="0">
            <a:off x="4269760" y="1028700"/>
            <a:ext cx="10313119" cy="401836"/>
          </a:xfrm>
          <a:prstGeom prst="rect">
            <a:avLst/>
          </a:prstGeom>
        </p:spPr>
        <p:txBody>
          <a:bodyPr anchor="t" rtlCol="false" tIns="0" lIns="0" bIns="0" rIns="0">
            <a:spAutoFit/>
          </a:bodyPr>
          <a:lstStyle/>
          <a:p>
            <a:pPr algn="l">
              <a:lnSpc>
                <a:spcPts val="3239"/>
              </a:lnSpc>
            </a:pPr>
            <a:r>
              <a:rPr lang="en-US" b="true" sz="2699" spc="-14">
                <a:solidFill>
                  <a:srgbClr val="000000"/>
                </a:solidFill>
                <a:latin typeface="Tahoma Bold"/>
                <a:ea typeface="Tahoma Bold"/>
                <a:cs typeface="Tahoma Bold"/>
                <a:sym typeface="Tahoma Bold"/>
              </a:rPr>
              <a:t>CAMBIOS EN NORMATIVIDAD LEGAL ENE 2025 - DIC 2025</a:t>
            </a:r>
          </a:p>
        </p:txBody>
      </p:sp>
      <p:sp>
        <p:nvSpPr>
          <p:cNvPr name="TextBox 5" id="5"/>
          <p:cNvSpPr txBox="true"/>
          <p:nvPr/>
        </p:nvSpPr>
        <p:spPr>
          <a:xfrm rot="0">
            <a:off x="2699196" y="1494718"/>
            <a:ext cx="13070205" cy="814983"/>
          </a:xfrm>
          <a:prstGeom prst="rect">
            <a:avLst/>
          </a:prstGeom>
        </p:spPr>
        <p:txBody>
          <a:bodyPr anchor="t" rtlCol="false" tIns="0" lIns="0" bIns="0" rIns="0">
            <a:spAutoFit/>
          </a:bodyPr>
          <a:lstStyle/>
          <a:p>
            <a:pPr algn="ctr">
              <a:lnSpc>
                <a:spcPts val="1979"/>
              </a:lnSpc>
            </a:pPr>
            <a:r>
              <a:rPr lang="en-US" b="true" sz="1649" spc="-15">
                <a:solidFill>
                  <a:srgbClr val="000000"/>
                </a:solidFill>
                <a:latin typeface="Arial MT Pro Bold"/>
                <a:ea typeface="Arial MT Pro Bold"/>
                <a:cs typeface="Arial MT Pro Bold"/>
                <a:sym typeface="Arial MT Pro Bold"/>
              </a:rPr>
              <a:t>EVALUACIÓN CUMPLIMIENTO LEGAL</a:t>
            </a:r>
          </a:p>
          <a:p>
            <a:pPr algn="l">
              <a:lnSpc>
                <a:spcPts val="2159"/>
              </a:lnSpc>
            </a:pPr>
          </a:p>
          <a:p>
            <a:pPr algn="ctr">
              <a:lnSpc>
                <a:spcPts val="2148"/>
              </a:lnSpc>
            </a:pPr>
            <a:r>
              <a:rPr lang="en-US" sz="1790" spc="-16">
                <a:solidFill>
                  <a:srgbClr val="000000"/>
                </a:solidFill>
                <a:latin typeface="Arimo"/>
                <a:ea typeface="Arimo"/>
                <a:cs typeface="Arimo"/>
                <a:sym typeface="Arimo"/>
              </a:rPr>
              <a:t>A continuación se relacionan los cambios normativos identificados en la matriz de requisitos legales:</a:t>
            </a:r>
          </a:p>
        </p:txBody>
      </p:sp>
      <p:grpSp>
        <p:nvGrpSpPr>
          <p:cNvPr name="Group 6" id="6"/>
          <p:cNvGrpSpPr/>
          <p:nvPr/>
        </p:nvGrpSpPr>
        <p:grpSpPr>
          <a:xfrm rot="0">
            <a:off x="0" y="9501749"/>
            <a:ext cx="18288000" cy="785498"/>
            <a:chOff x="0" y="0"/>
            <a:chExt cx="24384000" cy="1047331"/>
          </a:xfrm>
        </p:grpSpPr>
        <p:sp>
          <p:nvSpPr>
            <p:cNvPr name="Freeform 7" id="7"/>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8" id="8"/>
          <p:cNvGrpSpPr/>
          <p:nvPr/>
        </p:nvGrpSpPr>
        <p:grpSpPr>
          <a:xfrm rot="0">
            <a:off x="-304800" y="-482717"/>
            <a:ext cx="2728093" cy="1899533"/>
            <a:chOff x="0" y="0"/>
            <a:chExt cx="3637458" cy="2532710"/>
          </a:xfrm>
        </p:grpSpPr>
        <p:sp>
          <p:nvSpPr>
            <p:cNvPr name="Freeform 9" id="9"/>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10" id="10"/>
          <p:cNvGrpSpPr/>
          <p:nvPr/>
        </p:nvGrpSpPr>
        <p:grpSpPr>
          <a:xfrm rot="0">
            <a:off x="-33176" y="-62465"/>
            <a:ext cx="1933575" cy="1809750"/>
            <a:chOff x="0" y="0"/>
            <a:chExt cx="2578100" cy="2413000"/>
          </a:xfrm>
        </p:grpSpPr>
        <p:sp>
          <p:nvSpPr>
            <p:cNvPr name="Freeform 11" id="11"/>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2" id="12"/>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3" id="13"/>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932578" y="261258"/>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2</a:t>
            </a:r>
            <a:r>
              <a:rPr lang="en-US" sz="2803" b="true">
                <a:solidFill>
                  <a:srgbClr val="000000"/>
                </a:solidFill>
                <a:latin typeface="Tahoma Bold"/>
                <a:ea typeface="Tahoma Bold"/>
                <a:cs typeface="Tahoma Bold"/>
                <a:sym typeface="Tahoma Bold"/>
              </a:rPr>
              <a:t>. CAMBIOS EN LAS CUESTIONES EXTERNAS E INTERNAS</a:t>
            </a:r>
          </a:p>
        </p:txBody>
      </p:sp>
      <p:graphicFrame>
        <p:nvGraphicFramePr>
          <p:cNvPr name="Table 3" id="3"/>
          <p:cNvGraphicFramePr>
            <a:graphicFrameLocks noGrp="true"/>
          </p:cNvGraphicFramePr>
          <p:nvPr/>
        </p:nvGraphicFramePr>
        <p:xfrm>
          <a:off x="2788542" y="2948731"/>
          <a:ext cx="12891513" cy="3403401"/>
        </p:xfrm>
        <a:graphic>
          <a:graphicData uri="http://schemas.openxmlformats.org/drawingml/2006/table">
            <a:tbl>
              <a:tblPr/>
              <a:tblGrid>
                <a:gridCol w="1913440"/>
                <a:gridCol w="2306198"/>
                <a:gridCol w="1833271"/>
                <a:gridCol w="6838605"/>
              </a:tblGrid>
              <a:tr h="799720">
                <a:tc>
                  <a:txBody>
                    <a:bodyPr anchor="t" rtlCol="false"/>
                    <a:lstStyle/>
                    <a:p>
                      <a:pPr algn="ctr" marL="0" indent="0" lvl="0">
                        <a:lnSpc>
                          <a:spcPts val="2099"/>
                        </a:lnSpc>
                        <a:spcBef>
                          <a:spcPct val="0"/>
                        </a:spcBef>
                        <a:defRPr/>
                      </a:pPr>
                      <a:r>
                        <a:rPr lang="en-US" b="true" sz="1499" strike="noStrike" u="none">
                          <a:solidFill>
                            <a:srgbClr val="000000"/>
                          </a:solidFill>
                          <a:latin typeface="Tahoma Bold"/>
                          <a:ea typeface="Tahoma Bold"/>
                          <a:cs typeface="Tahoma Bold"/>
                          <a:sym typeface="Tahoma Bold"/>
                        </a:rPr>
                        <a:t>Tipo_Requisito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b="true" sz="1499" strike="noStrike" u="none">
                          <a:solidFill>
                            <a:srgbClr val="000000"/>
                          </a:solidFill>
                          <a:latin typeface="Tahoma Bold"/>
                          <a:ea typeface="Tahoma Bold"/>
                          <a:cs typeface="Tahoma Bold"/>
                          <a:sym typeface="Tahoma Bold"/>
                        </a:rPr>
                        <a:t>Número_Requisito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b="true" sz="1499" strike="noStrike" u="none">
                          <a:solidFill>
                            <a:srgbClr val="000000"/>
                          </a:solidFill>
                          <a:latin typeface="Tahoma Bold"/>
                          <a:ea typeface="Tahoma Bold"/>
                          <a:cs typeface="Tahoma Bold"/>
                          <a:sym typeface="Tahoma Bold"/>
                        </a:rPr>
                        <a:t>Fecha_Expide</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b="true" sz="1499" strike="noStrike" u="none">
                          <a:solidFill>
                            <a:srgbClr val="000000"/>
                          </a:solidFill>
                          <a:latin typeface="Tahoma Bold"/>
                          <a:ea typeface="Tahoma Bold"/>
                          <a:cs typeface="Tahoma Bold"/>
                          <a:sym typeface="Tahoma Bold"/>
                        </a:rPr>
                        <a:t>Decreta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r h="1044304">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Circular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093</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13/10/2025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just" marL="0" indent="0" lvl="0">
                        <a:lnSpc>
                          <a:spcPts val="2099"/>
                        </a:lnSpc>
                        <a:spcBef>
                          <a:spcPct val="0"/>
                        </a:spcBef>
                        <a:defRPr/>
                      </a:pPr>
                      <a:r>
                        <a:rPr lang="en-US" sz="1499">
                          <a:solidFill>
                            <a:srgbClr val="000000"/>
                          </a:solidFill>
                          <a:latin typeface="Tahoma"/>
                          <a:ea typeface="Tahoma"/>
                          <a:cs typeface="Tahoma"/>
                          <a:sym typeface="Tahoma"/>
                        </a:rPr>
                        <a:t>Cotización tiempo parcial: Cotización a tiempo parcial</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r h="1559378">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Circular</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120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ctr" marL="0" indent="0" lvl="0">
                        <a:lnSpc>
                          <a:spcPts val="2099"/>
                        </a:lnSpc>
                        <a:spcBef>
                          <a:spcPct val="0"/>
                        </a:spcBef>
                        <a:defRPr/>
                      </a:pPr>
                      <a:r>
                        <a:rPr lang="en-US" sz="1499">
                          <a:solidFill>
                            <a:srgbClr val="000000"/>
                          </a:solidFill>
                          <a:latin typeface="Tahoma"/>
                          <a:ea typeface="Tahoma"/>
                          <a:cs typeface="Tahoma"/>
                          <a:sym typeface="Tahoma"/>
                        </a:rPr>
                        <a:t>24/11/2025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c>
                  <a:txBody>
                    <a:bodyPr anchor="t" rtlCol="false"/>
                    <a:lstStyle/>
                    <a:p>
                      <a:pPr algn="just" marL="0" indent="0" lvl="0">
                        <a:lnSpc>
                          <a:spcPts val="2099"/>
                        </a:lnSpc>
                        <a:spcBef>
                          <a:spcPct val="0"/>
                        </a:spcBef>
                        <a:defRPr/>
                      </a:pPr>
                      <a:r>
                        <a:rPr lang="en-US" sz="1499">
                          <a:solidFill>
                            <a:srgbClr val="000000"/>
                          </a:solidFill>
                          <a:latin typeface="Tahoma"/>
                          <a:ea typeface="Tahoma"/>
                          <a:cs typeface="Tahoma"/>
                          <a:sym typeface="Tahoma"/>
                        </a:rPr>
                        <a:t>Autorización de despidos: Lineamientos para trámite de autorización de despido de trabajadores o contratistas con estabilidad laboral, discapacidad.</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D9D9D9"/>
                    </a:solidFill>
                  </a:tcPr>
                </a:tc>
              </a:tr>
            </a:tbl>
          </a:graphicData>
        </a:graphic>
      </p:graphicFrame>
      <p:sp>
        <p:nvSpPr>
          <p:cNvPr name="TextBox 4" id="4"/>
          <p:cNvSpPr txBox="true"/>
          <p:nvPr/>
        </p:nvSpPr>
        <p:spPr>
          <a:xfrm rot="0">
            <a:off x="4269760" y="1028700"/>
            <a:ext cx="10313119" cy="401836"/>
          </a:xfrm>
          <a:prstGeom prst="rect">
            <a:avLst/>
          </a:prstGeom>
        </p:spPr>
        <p:txBody>
          <a:bodyPr anchor="t" rtlCol="false" tIns="0" lIns="0" bIns="0" rIns="0">
            <a:spAutoFit/>
          </a:bodyPr>
          <a:lstStyle/>
          <a:p>
            <a:pPr algn="l">
              <a:lnSpc>
                <a:spcPts val="3239"/>
              </a:lnSpc>
            </a:pPr>
            <a:r>
              <a:rPr lang="en-US" b="true" sz="2699" spc="-14">
                <a:solidFill>
                  <a:srgbClr val="000000"/>
                </a:solidFill>
                <a:latin typeface="Tahoma Bold"/>
                <a:ea typeface="Tahoma Bold"/>
                <a:cs typeface="Tahoma Bold"/>
                <a:sym typeface="Tahoma Bold"/>
              </a:rPr>
              <a:t>CAMBIOS EN NORMATIVIDAD LEGAL ENE 2025 - DIC 2025</a:t>
            </a:r>
          </a:p>
        </p:txBody>
      </p:sp>
      <p:sp>
        <p:nvSpPr>
          <p:cNvPr name="TextBox 5" id="5"/>
          <p:cNvSpPr txBox="true"/>
          <p:nvPr/>
        </p:nvSpPr>
        <p:spPr>
          <a:xfrm rot="0">
            <a:off x="2699196" y="1494718"/>
            <a:ext cx="13070205" cy="814983"/>
          </a:xfrm>
          <a:prstGeom prst="rect">
            <a:avLst/>
          </a:prstGeom>
        </p:spPr>
        <p:txBody>
          <a:bodyPr anchor="t" rtlCol="false" tIns="0" lIns="0" bIns="0" rIns="0">
            <a:spAutoFit/>
          </a:bodyPr>
          <a:lstStyle/>
          <a:p>
            <a:pPr algn="ctr">
              <a:lnSpc>
                <a:spcPts val="1979"/>
              </a:lnSpc>
            </a:pPr>
            <a:r>
              <a:rPr lang="en-US" b="true" sz="1649" spc="-15">
                <a:solidFill>
                  <a:srgbClr val="000000"/>
                </a:solidFill>
                <a:latin typeface="Arial MT Pro Bold"/>
                <a:ea typeface="Arial MT Pro Bold"/>
                <a:cs typeface="Arial MT Pro Bold"/>
                <a:sym typeface="Arial MT Pro Bold"/>
              </a:rPr>
              <a:t>EVALUACIÓN CUMPLIMIENTO LEGAL</a:t>
            </a:r>
          </a:p>
          <a:p>
            <a:pPr algn="l">
              <a:lnSpc>
                <a:spcPts val="2159"/>
              </a:lnSpc>
            </a:pPr>
          </a:p>
          <a:p>
            <a:pPr algn="ctr">
              <a:lnSpc>
                <a:spcPts val="2148"/>
              </a:lnSpc>
            </a:pPr>
            <a:r>
              <a:rPr lang="en-US" sz="1790" spc="-16">
                <a:solidFill>
                  <a:srgbClr val="000000"/>
                </a:solidFill>
                <a:latin typeface="Arimo"/>
                <a:ea typeface="Arimo"/>
                <a:cs typeface="Arimo"/>
                <a:sym typeface="Arimo"/>
              </a:rPr>
              <a:t>A continuación se relacionan los cambios normativos identificados en la matriz de requisitos legales:</a:t>
            </a:r>
          </a:p>
        </p:txBody>
      </p:sp>
      <p:grpSp>
        <p:nvGrpSpPr>
          <p:cNvPr name="Group 6" id="6"/>
          <p:cNvGrpSpPr/>
          <p:nvPr/>
        </p:nvGrpSpPr>
        <p:grpSpPr>
          <a:xfrm rot="0">
            <a:off x="0" y="9501749"/>
            <a:ext cx="18288000" cy="785498"/>
            <a:chOff x="0" y="0"/>
            <a:chExt cx="24384000" cy="1047331"/>
          </a:xfrm>
        </p:grpSpPr>
        <p:sp>
          <p:nvSpPr>
            <p:cNvPr name="Freeform 7" id="7"/>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8" id="8"/>
          <p:cNvGrpSpPr/>
          <p:nvPr/>
        </p:nvGrpSpPr>
        <p:grpSpPr>
          <a:xfrm rot="0">
            <a:off x="-304800" y="-482717"/>
            <a:ext cx="2728093" cy="1899533"/>
            <a:chOff x="0" y="0"/>
            <a:chExt cx="3637458" cy="2532710"/>
          </a:xfrm>
        </p:grpSpPr>
        <p:sp>
          <p:nvSpPr>
            <p:cNvPr name="Freeform 9" id="9"/>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10" id="10"/>
          <p:cNvGrpSpPr/>
          <p:nvPr/>
        </p:nvGrpSpPr>
        <p:grpSpPr>
          <a:xfrm rot="0">
            <a:off x="-33176" y="-62465"/>
            <a:ext cx="1933575" cy="1809750"/>
            <a:chOff x="0" y="0"/>
            <a:chExt cx="2578100" cy="2413000"/>
          </a:xfrm>
        </p:grpSpPr>
        <p:sp>
          <p:nvSpPr>
            <p:cNvPr name="Freeform 11" id="11"/>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2" id="12"/>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3" id="13"/>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656240" y="2410833"/>
            <a:ext cx="9139259" cy="5174052"/>
          </a:xfrm>
          <a:prstGeom prst="rect">
            <a:avLst/>
          </a:prstGeom>
        </p:spPr>
        <p:txBody>
          <a:bodyPr anchor="t" rtlCol="false" tIns="0" lIns="0" bIns="0" rIns="0">
            <a:spAutoFit/>
          </a:bodyPr>
          <a:lstStyle/>
          <a:p>
            <a:pPr algn="ctr">
              <a:lnSpc>
                <a:spcPts val="5110"/>
              </a:lnSpc>
            </a:pPr>
            <a:r>
              <a:rPr lang="en-US" sz="4771" b="true">
                <a:solidFill>
                  <a:srgbClr val="000000"/>
                </a:solidFill>
                <a:latin typeface="Tahoma Bold"/>
                <a:ea typeface="Tahoma Bold"/>
                <a:cs typeface="Tahoma Bold"/>
                <a:sym typeface="Tahoma Bold"/>
              </a:rPr>
              <a:t>3. INFORMA</a:t>
            </a:r>
            <a:r>
              <a:rPr lang="en-US" sz="4771" b="true">
                <a:solidFill>
                  <a:srgbClr val="000000"/>
                </a:solidFill>
                <a:latin typeface="Tahoma Bold"/>
                <a:ea typeface="Tahoma Bold"/>
                <a:cs typeface="Tahoma Bold"/>
                <a:sym typeface="Tahoma Bold"/>
              </a:rPr>
              <a:t>CIÓN SOBRE EL DESEMPEÑO Y LA EFICACIA DEL SISTEMA DE GESTIÓN DE LA CALIDAD, SISTEMA DE GESTIÓN PARA OPERACIONES DE SEGURIDAD PRIVADA Y CADENA DE SUMINISTRO</a:t>
            </a:r>
          </a:p>
        </p:txBody>
      </p:sp>
      <p:grpSp>
        <p:nvGrpSpPr>
          <p:cNvPr name="Group 3" id="3"/>
          <p:cNvGrpSpPr/>
          <p:nvPr/>
        </p:nvGrpSpPr>
        <p:grpSpPr>
          <a:xfrm rot="0">
            <a:off x="0" y="9501749"/>
            <a:ext cx="18288000" cy="785498"/>
            <a:chOff x="0" y="0"/>
            <a:chExt cx="24384000" cy="1047331"/>
          </a:xfrm>
        </p:grpSpPr>
        <p:sp>
          <p:nvSpPr>
            <p:cNvPr name="Freeform 4" id="4"/>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5" id="5"/>
          <p:cNvGrpSpPr/>
          <p:nvPr/>
        </p:nvGrpSpPr>
        <p:grpSpPr>
          <a:xfrm rot="0">
            <a:off x="-304800" y="-482717"/>
            <a:ext cx="2728093" cy="1899533"/>
            <a:chOff x="0" y="0"/>
            <a:chExt cx="3637458" cy="2532710"/>
          </a:xfrm>
        </p:grpSpPr>
        <p:sp>
          <p:nvSpPr>
            <p:cNvPr name="Freeform 6" id="6"/>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7" id="7"/>
          <p:cNvGrpSpPr/>
          <p:nvPr/>
        </p:nvGrpSpPr>
        <p:grpSpPr>
          <a:xfrm rot="0">
            <a:off x="-33176" y="-62465"/>
            <a:ext cx="1933575" cy="1809750"/>
            <a:chOff x="0" y="0"/>
            <a:chExt cx="2578100" cy="2413000"/>
          </a:xfrm>
        </p:grpSpPr>
        <p:sp>
          <p:nvSpPr>
            <p:cNvPr name="Freeform 8" id="8"/>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9" id="9"/>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0" id="10"/>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932578"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3.1 S</a:t>
            </a:r>
            <a:r>
              <a:rPr lang="en-US" sz="2803" b="true">
                <a:solidFill>
                  <a:srgbClr val="000000"/>
                </a:solidFill>
                <a:latin typeface="Tahoma Bold"/>
                <a:ea typeface="Tahoma Bold"/>
                <a:cs typeface="Tahoma Bold"/>
                <a:sym typeface="Tahoma Bold"/>
              </a:rPr>
              <a:t>ATISFACCIÓN DEL CLIENTE</a:t>
            </a:r>
          </a:p>
        </p:txBody>
      </p:sp>
      <p:sp>
        <p:nvSpPr>
          <p:cNvPr name="TextBox 3" id="3"/>
          <p:cNvSpPr txBox="true"/>
          <p:nvPr/>
        </p:nvSpPr>
        <p:spPr>
          <a:xfrm rot="0">
            <a:off x="3125532" y="1156280"/>
            <a:ext cx="12601575" cy="472678"/>
          </a:xfrm>
          <a:prstGeom prst="rect">
            <a:avLst/>
          </a:prstGeom>
        </p:spPr>
        <p:txBody>
          <a:bodyPr anchor="t" rtlCol="false" tIns="0" lIns="0" bIns="0" rIns="0">
            <a:spAutoFit/>
          </a:bodyPr>
          <a:lstStyle/>
          <a:p>
            <a:pPr algn="ctr">
              <a:lnSpc>
                <a:spcPts val="3881"/>
              </a:lnSpc>
            </a:pPr>
            <a:r>
              <a:rPr lang="en-US" sz="3234" b="true">
                <a:solidFill>
                  <a:srgbClr val="000000"/>
                </a:solidFill>
                <a:latin typeface="Aptos Bold"/>
                <a:ea typeface="Aptos Bold"/>
                <a:cs typeface="Aptos Bold"/>
                <a:sym typeface="Aptos Bold"/>
              </a:rPr>
              <a:t>Período Evaluado:</a:t>
            </a:r>
            <a:r>
              <a:rPr lang="en-US" sz="3234">
                <a:solidFill>
                  <a:srgbClr val="000000"/>
                </a:solidFill>
                <a:latin typeface="Aptos"/>
                <a:ea typeface="Aptos"/>
                <a:cs typeface="Aptos"/>
                <a:sym typeface="Aptos"/>
              </a:rPr>
              <a:t> Febrero 2025 a 17 de Enero de 2026 </a:t>
            </a:r>
          </a:p>
        </p:txBody>
      </p:sp>
      <p:sp>
        <p:nvSpPr>
          <p:cNvPr name="TextBox 4" id="4"/>
          <p:cNvSpPr txBox="true"/>
          <p:nvPr/>
        </p:nvSpPr>
        <p:spPr>
          <a:xfrm rot="0">
            <a:off x="2673873" y="2428422"/>
            <a:ext cx="6616238" cy="5825580"/>
          </a:xfrm>
          <a:prstGeom prst="rect">
            <a:avLst/>
          </a:prstGeom>
        </p:spPr>
        <p:txBody>
          <a:bodyPr anchor="t" rtlCol="false" tIns="0" lIns="0" bIns="0" rIns="0">
            <a:spAutoFit/>
          </a:bodyPr>
          <a:lstStyle/>
          <a:p>
            <a:pPr algn="just">
              <a:lnSpc>
                <a:spcPts val="4587"/>
              </a:lnSpc>
            </a:pPr>
            <a:r>
              <a:rPr lang="en-US" sz="3822">
                <a:solidFill>
                  <a:srgbClr val="000000"/>
                </a:solidFill>
                <a:latin typeface="Aptos"/>
                <a:ea typeface="Aptos"/>
                <a:cs typeface="Aptos"/>
                <a:sym typeface="Aptos"/>
              </a:rPr>
              <a:t>Durante el ciclo 2025 se aplicaron 224 encuestas de satisfacción, obteniendo un promedio de 4,0, correspondiente al nivel “Satisfecho”. Los resultados reflejan un desempeño favorable, evidenciado en la satisfacción de los clientes y la continuidad de los contratos.</a:t>
            </a:r>
          </a:p>
        </p:txBody>
      </p:sp>
      <p:sp>
        <p:nvSpPr>
          <p:cNvPr name="Freeform 5" id="5"/>
          <p:cNvSpPr/>
          <p:nvPr/>
        </p:nvSpPr>
        <p:spPr>
          <a:xfrm flipH="false" flipV="false" rot="0">
            <a:off x="10240707" y="3750156"/>
            <a:ext cx="5486400" cy="3182112"/>
          </a:xfrm>
          <a:custGeom>
            <a:avLst/>
            <a:gdLst/>
            <a:ahLst/>
            <a:cxnLst/>
            <a:rect r="r" b="b" t="t" l="l"/>
            <a:pathLst>
              <a:path h="3182112" w="5486400">
                <a:moveTo>
                  <a:pt x="0" y="0"/>
                </a:moveTo>
                <a:lnTo>
                  <a:pt x="5486400" y="0"/>
                </a:lnTo>
                <a:lnTo>
                  <a:pt x="5486400" y="3182112"/>
                </a:lnTo>
                <a:lnTo>
                  <a:pt x="0" y="31821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0" y="9501749"/>
            <a:ext cx="18288000" cy="785498"/>
            <a:chOff x="0" y="0"/>
            <a:chExt cx="24384000" cy="1047331"/>
          </a:xfrm>
        </p:grpSpPr>
        <p:sp>
          <p:nvSpPr>
            <p:cNvPr name="Freeform 7" id="7"/>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8" id="8"/>
          <p:cNvGrpSpPr/>
          <p:nvPr/>
        </p:nvGrpSpPr>
        <p:grpSpPr>
          <a:xfrm rot="0">
            <a:off x="-304800" y="-482717"/>
            <a:ext cx="2728093" cy="1899533"/>
            <a:chOff x="0" y="0"/>
            <a:chExt cx="3637458" cy="2532710"/>
          </a:xfrm>
        </p:grpSpPr>
        <p:sp>
          <p:nvSpPr>
            <p:cNvPr name="Freeform 9" id="9"/>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10" id="10"/>
          <p:cNvGrpSpPr/>
          <p:nvPr/>
        </p:nvGrpSpPr>
        <p:grpSpPr>
          <a:xfrm rot="0">
            <a:off x="-33176" y="-62465"/>
            <a:ext cx="1933575" cy="1809750"/>
            <a:chOff x="0" y="0"/>
            <a:chExt cx="2578100" cy="2413000"/>
          </a:xfrm>
        </p:grpSpPr>
        <p:sp>
          <p:nvSpPr>
            <p:cNvPr name="Freeform 11" id="11"/>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2" id="12"/>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3" id="13"/>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914545" y="3128745"/>
            <a:ext cx="2900136" cy="285390"/>
            <a:chOff x="0" y="0"/>
            <a:chExt cx="5277815" cy="519367"/>
          </a:xfrm>
        </p:grpSpPr>
        <p:sp>
          <p:nvSpPr>
            <p:cNvPr name="Freeform 3" id="3"/>
            <p:cNvSpPr/>
            <p:nvPr/>
          </p:nvSpPr>
          <p:spPr>
            <a:xfrm flipH="false" flipV="false" rot="0">
              <a:off x="7620" y="7620"/>
              <a:ext cx="5262626" cy="504063"/>
            </a:xfrm>
            <a:custGeom>
              <a:avLst/>
              <a:gdLst/>
              <a:ahLst/>
              <a:cxnLst/>
              <a:rect r="r" b="b" t="t" l="l"/>
              <a:pathLst>
                <a:path h="504063" w="5262626">
                  <a:moveTo>
                    <a:pt x="0" y="169418"/>
                  </a:moveTo>
                  <a:cubicBezTo>
                    <a:pt x="0" y="75819"/>
                    <a:pt x="77978" y="0"/>
                    <a:pt x="174117" y="0"/>
                  </a:cubicBezTo>
                  <a:lnTo>
                    <a:pt x="5088509" y="0"/>
                  </a:lnTo>
                  <a:cubicBezTo>
                    <a:pt x="5184648" y="0"/>
                    <a:pt x="5262626" y="75819"/>
                    <a:pt x="5262626" y="169418"/>
                  </a:cubicBezTo>
                  <a:lnTo>
                    <a:pt x="5262626" y="334645"/>
                  </a:lnTo>
                  <a:cubicBezTo>
                    <a:pt x="5262626" y="428244"/>
                    <a:pt x="5184648" y="504063"/>
                    <a:pt x="5088509" y="504063"/>
                  </a:cubicBezTo>
                  <a:lnTo>
                    <a:pt x="174117" y="504063"/>
                  </a:lnTo>
                  <a:cubicBezTo>
                    <a:pt x="77978" y="504063"/>
                    <a:pt x="0" y="428244"/>
                    <a:pt x="0" y="334645"/>
                  </a:cubicBezTo>
                  <a:close/>
                </a:path>
              </a:pathLst>
            </a:custGeom>
            <a:solidFill>
              <a:srgbClr val="D9F2D0"/>
            </a:solidFill>
          </p:spPr>
        </p:sp>
        <p:sp>
          <p:nvSpPr>
            <p:cNvPr name="Freeform 4" id="4"/>
            <p:cNvSpPr/>
            <p:nvPr/>
          </p:nvSpPr>
          <p:spPr>
            <a:xfrm flipH="false" flipV="false" rot="0">
              <a:off x="0" y="0"/>
              <a:ext cx="5277866" cy="519303"/>
            </a:xfrm>
            <a:custGeom>
              <a:avLst/>
              <a:gdLst/>
              <a:ahLst/>
              <a:cxnLst/>
              <a:rect r="r" b="b" t="t" l="l"/>
              <a:pathLst>
                <a:path h="519303" w="5277866">
                  <a:moveTo>
                    <a:pt x="0" y="177038"/>
                  </a:moveTo>
                  <a:cubicBezTo>
                    <a:pt x="0" y="79121"/>
                    <a:pt x="81534" y="0"/>
                    <a:pt x="181737" y="0"/>
                  </a:cubicBezTo>
                  <a:lnTo>
                    <a:pt x="5096129" y="0"/>
                  </a:lnTo>
                  <a:lnTo>
                    <a:pt x="5096129" y="7620"/>
                  </a:lnTo>
                  <a:lnTo>
                    <a:pt x="5096129" y="0"/>
                  </a:lnTo>
                  <a:cubicBezTo>
                    <a:pt x="5196332" y="0"/>
                    <a:pt x="5277866" y="79121"/>
                    <a:pt x="5277866" y="177038"/>
                  </a:cubicBezTo>
                  <a:lnTo>
                    <a:pt x="5277866" y="342265"/>
                  </a:lnTo>
                  <a:lnTo>
                    <a:pt x="5270246" y="342265"/>
                  </a:lnTo>
                  <a:lnTo>
                    <a:pt x="5277866" y="342265"/>
                  </a:lnTo>
                  <a:cubicBezTo>
                    <a:pt x="5277866" y="440309"/>
                    <a:pt x="5196332" y="519303"/>
                    <a:pt x="5096129" y="519303"/>
                  </a:cubicBezTo>
                  <a:lnTo>
                    <a:pt x="5096129" y="511683"/>
                  </a:lnTo>
                  <a:lnTo>
                    <a:pt x="5096129" y="519303"/>
                  </a:lnTo>
                  <a:lnTo>
                    <a:pt x="181737" y="519303"/>
                  </a:lnTo>
                  <a:lnTo>
                    <a:pt x="181737" y="511683"/>
                  </a:lnTo>
                  <a:lnTo>
                    <a:pt x="181737" y="519303"/>
                  </a:lnTo>
                  <a:cubicBezTo>
                    <a:pt x="81534" y="519303"/>
                    <a:pt x="0" y="440309"/>
                    <a:pt x="0" y="342265"/>
                  </a:cubicBezTo>
                  <a:lnTo>
                    <a:pt x="0" y="177038"/>
                  </a:lnTo>
                  <a:lnTo>
                    <a:pt x="7620" y="177038"/>
                  </a:lnTo>
                  <a:lnTo>
                    <a:pt x="0" y="177038"/>
                  </a:lnTo>
                  <a:moveTo>
                    <a:pt x="15240" y="177038"/>
                  </a:moveTo>
                  <a:lnTo>
                    <a:pt x="15240" y="342265"/>
                  </a:lnTo>
                  <a:lnTo>
                    <a:pt x="7620" y="342265"/>
                  </a:lnTo>
                  <a:lnTo>
                    <a:pt x="15240" y="342265"/>
                  </a:lnTo>
                  <a:cubicBezTo>
                    <a:pt x="15240" y="431419"/>
                    <a:pt x="89535" y="504063"/>
                    <a:pt x="181737" y="504063"/>
                  </a:cubicBezTo>
                  <a:lnTo>
                    <a:pt x="5096129" y="504063"/>
                  </a:lnTo>
                  <a:cubicBezTo>
                    <a:pt x="5188204" y="504063"/>
                    <a:pt x="5262626" y="431419"/>
                    <a:pt x="5262626" y="342265"/>
                  </a:cubicBezTo>
                  <a:lnTo>
                    <a:pt x="5262626" y="177038"/>
                  </a:lnTo>
                  <a:lnTo>
                    <a:pt x="5270246" y="177038"/>
                  </a:lnTo>
                  <a:lnTo>
                    <a:pt x="5262626" y="177038"/>
                  </a:lnTo>
                  <a:cubicBezTo>
                    <a:pt x="5262626" y="87884"/>
                    <a:pt x="5188331" y="15240"/>
                    <a:pt x="5096129" y="15240"/>
                  </a:cubicBezTo>
                  <a:lnTo>
                    <a:pt x="181737" y="15240"/>
                  </a:lnTo>
                  <a:lnTo>
                    <a:pt x="181737" y="7620"/>
                  </a:lnTo>
                  <a:lnTo>
                    <a:pt x="181737" y="15240"/>
                  </a:lnTo>
                  <a:cubicBezTo>
                    <a:pt x="89535" y="15240"/>
                    <a:pt x="15240" y="87884"/>
                    <a:pt x="15240" y="177038"/>
                  </a:cubicBezTo>
                  <a:close/>
                </a:path>
              </a:pathLst>
            </a:custGeom>
            <a:solidFill>
              <a:srgbClr val="C0C1D7"/>
            </a:solidFill>
          </p:spPr>
        </p:sp>
      </p:grpSp>
      <p:grpSp>
        <p:nvGrpSpPr>
          <p:cNvPr name="Group 5" id="5"/>
          <p:cNvGrpSpPr/>
          <p:nvPr/>
        </p:nvGrpSpPr>
        <p:grpSpPr>
          <a:xfrm rot="0">
            <a:off x="1918733" y="3132932"/>
            <a:ext cx="2557187" cy="277015"/>
            <a:chOff x="0" y="0"/>
            <a:chExt cx="4653699" cy="504126"/>
          </a:xfrm>
        </p:grpSpPr>
        <p:sp>
          <p:nvSpPr>
            <p:cNvPr name="Freeform 6" id="6"/>
            <p:cNvSpPr/>
            <p:nvPr/>
          </p:nvSpPr>
          <p:spPr>
            <a:xfrm flipH="false" flipV="false" rot="0">
              <a:off x="0" y="0"/>
              <a:ext cx="4653661" cy="504063"/>
            </a:xfrm>
            <a:custGeom>
              <a:avLst/>
              <a:gdLst/>
              <a:ahLst/>
              <a:cxnLst/>
              <a:rect r="r" b="b" t="t" l="l"/>
              <a:pathLst>
                <a:path h="504063" w="4653661">
                  <a:moveTo>
                    <a:pt x="0" y="169418"/>
                  </a:moveTo>
                  <a:cubicBezTo>
                    <a:pt x="0" y="75819"/>
                    <a:pt x="75819" y="0"/>
                    <a:pt x="169418" y="0"/>
                  </a:cubicBezTo>
                  <a:lnTo>
                    <a:pt x="4484243" y="0"/>
                  </a:lnTo>
                  <a:cubicBezTo>
                    <a:pt x="4577842" y="0"/>
                    <a:pt x="4653661" y="75819"/>
                    <a:pt x="4653661" y="169418"/>
                  </a:cubicBezTo>
                  <a:lnTo>
                    <a:pt x="4653661" y="334645"/>
                  </a:lnTo>
                  <a:cubicBezTo>
                    <a:pt x="4653661" y="428244"/>
                    <a:pt x="4577842" y="504063"/>
                    <a:pt x="4484243" y="504063"/>
                  </a:cubicBezTo>
                  <a:lnTo>
                    <a:pt x="169418" y="504063"/>
                  </a:lnTo>
                  <a:cubicBezTo>
                    <a:pt x="75819" y="504063"/>
                    <a:pt x="0" y="428244"/>
                    <a:pt x="0" y="334645"/>
                  </a:cubicBezTo>
                  <a:close/>
                </a:path>
              </a:pathLst>
            </a:custGeom>
            <a:solidFill>
              <a:srgbClr val="8ED973"/>
            </a:solidFill>
          </p:spPr>
        </p:sp>
      </p:grpSp>
      <p:grpSp>
        <p:nvGrpSpPr>
          <p:cNvPr name="Group 7" id="7"/>
          <p:cNvGrpSpPr/>
          <p:nvPr/>
        </p:nvGrpSpPr>
        <p:grpSpPr>
          <a:xfrm rot="0">
            <a:off x="1873930" y="4502250"/>
            <a:ext cx="2911483" cy="294671"/>
            <a:chOff x="0" y="0"/>
            <a:chExt cx="5298465" cy="536258"/>
          </a:xfrm>
        </p:grpSpPr>
        <p:sp>
          <p:nvSpPr>
            <p:cNvPr name="Freeform 8" id="8"/>
            <p:cNvSpPr/>
            <p:nvPr/>
          </p:nvSpPr>
          <p:spPr>
            <a:xfrm flipH="false" flipV="false" rot="0">
              <a:off x="7620" y="7620"/>
              <a:ext cx="5283200" cy="521081"/>
            </a:xfrm>
            <a:custGeom>
              <a:avLst/>
              <a:gdLst/>
              <a:ahLst/>
              <a:cxnLst/>
              <a:rect r="r" b="b" t="t" l="l"/>
              <a:pathLst>
                <a:path h="521081" w="5283200">
                  <a:moveTo>
                    <a:pt x="0" y="175133"/>
                  </a:moveTo>
                  <a:cubicBezTo>
                    <a:pt x="0" y="78359"/>
                    <a:pt x="80518" y="0"/>
                    <a:pt x="179705" y="0"/>
                  </a:cubicBezTo>
                  <a:lnTo>
                    <a:pt x="5103495" y="0"/>
                  </a:lnTo>
                  <a:cubicBezTo>
                    <a:pt x="5202809" y="0"/>
                    <a:pt x="5283200" y="78359"/>
                    <a:pt x="5283200" y="175133"/>
                  </a:cubicBezTo>
                  <a:lnTo>
                    <a:pt x="5283200" y="345948"/>
                  </a:lnTo>
                  <a:cubicBezTo>
                    <a:pt x="5283200" y="442722"/>
                    <a:pt x="5202682" y="521081"/>
                    <a:pt x="5103495" y="521081"/>
                  </a:cubicBezTo>
                  <a:lnTo>
                    <a:pt x="179705" y="521081"/>
                  </a:lnTo>
                  <a:cubicBezTo>
                    <a:pt x="80518" y="521081"/>
                    <a:pt x="0" y="442595"/>
                    <a:pt x="0" y="345948"/>
                  </a:cubicBezTo>
                  <a:close/>
                </a:path>
              </a:pathLst>
            </a:custGeom>
            <a:solidFill>
              <a:srgbClr val="D9F2D0"/>
            </a:solidFill>
          </p:spPr>
        </p:sp>
        <p:sp>
          <p:nvSpPr>
            <p:cNvPr name="Freeform 9" id="9"/>
            <p:cNvSpPr/>
            <p:nvPr/>
          </p:nvSpPr>
          <p:spPr>
            <a:xfrm flipH="false" flipV="false" rot="0">
              <a:off x="0" y="0"/>
              <a:ext cx="5298440" cy="536321"/>
            </a:xfrm>
            <a:custGeom>
              <a:avLst/>
              <a:gdLst/>
              <a:ahLst/>
              <a:cxnLst/>
              <a:rect r="r" b="b" t="t" l="l"/>
              <a:pathLst>
                <a:path h="536321" w="5298440">
                  <a:moveTo>
                    <a:pt x="0" y="182753"/>
                  </a:moveTo>
                  <a:cubicBezTo>
                    <a:pt x="0" y="81661"/>
                    <a:pt x="84074" y="0"/>
                    <a:pt x="187325" y="0"/>
                  </a:cubicBezTo>
                  <a:lnTo>
                    <a:pt x="5111115" y="0"/>
                  </a:lnTo>
                  <a:lnTo>
                    <a:pt x="5111115" y="7620"/>
                  </a:lnTo>
                  <a:lnTo>
                    <a:pt x="5111115" y="0"/>
                  </a:lnTo>
                  <a:cubicBezTo>
                    <a:pt x="5214366" y="0"/>
                    <a:pt x="5298440" y="81661"/>
                    <a:pt x="5298440" y="182753"/>
                  </a:cubicBezTo>
                  <a:lnTo>
                    <a:pt x="5290820" y="182753"/>
                  </a:lnTo>
                  <a:lnTo>
                    <a:pt x="5298440" y="182753"/>
                  </a:lnTo>
                  <a:lnTo>
                    <a:pt x="5298440" y="353568"/>
                  </a:lnTo>
                  <a:lnTo>
                    <a:pt x="5290820" y="353568"/>
                  </a:lnTo>
                  <a:lnTo>
                    <a:pt x="5298440" y="353568"/>
                  </a:lnTo>
                  <a:cubicBezTo>
                    <a:pt x="5298440" y="454660"/>
                    <a:pt x="5214366" y="536321"/>
                    <a:pt x="5111115" y="536321"/>
                  </a:cubicBezTo>
                  <a:lnTo>
                    <a:pt x="5111115" y="528701"/>
                  </a:lnTo>
                  <a:lnTo>
                    <a:pt x="5111115" y="536321"/>
                  </a:lnTo>
                  <a:lnTo>
                    <a:pt x="187325" y="536321"/>
                  </a:lnTo>
                  <a:lnTo>
                    <a:pt x="187325" y="528701"/>
                  </a:lnTo>
                  <a:lnTo>
                    <a:pt x="187325" y="536321"/>
                  </a:lnTo>
                  <a:cubicBezTo>
                    <a:pt x="84074" y="536321"/>
                    <a:pt x="0" y="454660"/>
                    <a:pt x="0" y="353568"/>
                  </a:cubicBezTo>
                  <a:lnTo>
                    <a:pt x="0" y="182753"/>
                  </a:lnTo>
                  <a:lnTo>
                    <a:pt x="7620" y="182753"/>
                  </a:lnTo>
                  <a:lnTo>
                    <a:pt x="0" y="182753"/>
                  </a:lnTo>
                  <a:moveTo>
                    <a:pt x="15240" y="182753"/>
                  </a:moveTo>
                  <a:lnTo>
                    <a:pt x="15240" y="353568"/>
                  </a:lnTo>
                  <a:lnTo>
                    <a:pt x="7620" y="353568"/>
                  </a:lnTo>
                  <a:lnTo>
                    <a:pt x="15240" y="353568"/>
                  </a:lnTo>
                  <a:cubicBezTo>
                    <a:pt x="15240" y="445897"/>
                    <a:pt x="92075" y="521081"/>
                    <a:pt x="187325" y="521081"/>
                  </a:cubicBezTo>
                  <a:lnTo>
                    <a:pt x="5111115" y="521081"/>
                  </a:lnTo>
                  <a:cubicBezTo>
                    <a:pt x="5206365" y="521081"/>
                    <a:pt x="5283200" y="445897"/>
                    <a:pt x="5283200" y="353568"/>
                  </a:cubicBezTo>
                  <a:lnTo>
                    <a:pt x="5283200" y="182753"/>
                  </a:lnTo>
                  <a:cubicBezTo>
                    <a:pt x="5283200" y="90424"/>
                    <a:pt x="5206365" y="15240"/>
                    <a:pt x="5111115" y="15240"/>
                  </a:cubicBezTo>
                  <a:lnTo>
                    <a:pt x="187325" y="15240"/>
                  </a:lnTo>
                  <a:lnTo>
                    <a:pt x="187325" y="7620"/>
                  </a:lnTo>
                  <a:lnTo>
                    <a:pt x="187325" y="15240"/>
                  </a:lnTo>
                  <a:cubicBezTo>
                    <a:pt x="92075" y="15240"/>
                    <a:pt x="15240" y="90424"/>
                    <a:pt x="15240" y="182753"/>
                  </a:cubicBezTo>
                  <a:close/>
                </a:path>
              </a:pathLst>
            </a:custGeom>
            <a:solidFill>
              <a:srgbClr val="C0C1D7"/>
            </a:solidFill>
          </p:spPr>
        </p:sp>
      </p:grpSp>
      <p:grpSp>
        <p:nvGrpSpPr>
          <p:cNvPr name="Group 10" id="10"/>
          <p:cNvGrpSpPr/>
          <p:nvPr/>
        </p:nvGrpSpPr>
        <p:grpSpPr>
          <a:xfrm rot="0">
            <a:off x="1878117" y="4506438"/>
            <a:ext cx="2318659" cy="266422"/>
            <a:chOff x="0" y="0"/>
            <a:chExt cx="4219613" cy="484848"/>
          </a:xfrm>
        </p:grpSpPr>
        <p:sp>
          <p:nvSpPr>
            <p:cNvPr name="Freeform 11" id="11"/>
            <p:cNvSpPr/>
            <p:nvPr/>
          </p:nvSpPr>
          <p:spPr>
            <a:xfrm flipH="false" flipV="false" rot="0">
              <a:off x="0" y="0"/>
              <a:ext cx="4219575" cy="484759"/>
            </a:xfrm>
            <a:custGeom>
              <a:avLst/>
              <a:gdLst/>
              <a:ahLst/>
              <a:cxnLst/>
              <a:rect r="r" b="b" t="t" l="l"/>
              <a:pathLst>
                <a:path h="484759" w="4219575">
                  <a:moveTo>
                    <a:pt x="0" y="162941"/>
                  </a:moveTo>
                  <a:cubicBezTo>
                    <a:pt x="0" y="73025"/>
                    <a:pt x="73025" y="0"/>
                    <a:pt x="162941" y="0"/>
                  </a:cubicBezTo>
                  <a:lnTo>
                    <a:pt x="4056634" y="0"/>
                  </a:lnTo>
                  <a:cubicBezTo>
                    <a:pt x="4146677" y="0"/>
                    <a:pt x="4219575" y="73025"/>
                    <a:pt x="4219575" y="162941"/>
                  </a:cubicBezTo>
                  <a:lnTo>
                    <a:pt x="4219575" y="321818"/>
                  </a:lnTo>
                  <a:cubicBezTo>
                    <a:pt x="4219575" y="411861"/>
                    <a:pt x="4146550" y="484759"/>
                    <a:pt x="4056634" y="484759"/>
                  </a:cubicBezTo>
                  <a:lnTo>
                    <a:pt x="162941" y="484759"/>
                  </a:lnTo>
                  <a:cubicBezTo>
                    <a:pt x="73025" y="484886"/>
                    <a:pt x="0" y="411861"/>
                    <a:pt x="0" y="321818"/>
                  </a:cubicBezTo>
                  <a:close/>
                </a:path>
              </a:pathLst>
            </a:custGeom>
            <a:solidFill>
              <a:srgbClr val="8ED973"/>
            </a:solidFill>
          </p:spPr>
        </p:sp>
      </p:grpSp>
      <p:grpSp>
        <p:nvGrpSpPr>
          <p:cNvPr name="Group 12" id="12"/>
          <p:cNvGrpSpPr/>
          <p:nvPr/>
        </p:nvGrpSpPr>
        <p:grpSpPr>
          <a:xfrm rot="0">
            <a:off x="1813656" y="6051715"/>
            <a:ext cx="2971757" cy="294671"/>
            <a:chOff x="0" y="0"/>
            <a:chExt cx="5408155" cy="536258"/>
          </a:xfrm>
        </p:grpSpPr>
        <p:sp>
          <p:nvSpPr>
            <p:cNvPr name="Freeform 13" id="13"/>
            <p:cNvSpPr/>
            <p:nvPr/>
          </p:nvSpPr>
          <p:spPr>
            <a:xfrm flipH="false" flipV="false" rot="0">
              <a:off x="7620" y="7620"/>
              <a:ext cx="5392928" cy="521081"/>
            </a:xfrm>
            <a:custGeom>
              <a:avLst/>
              <a:gdLst/>
              <a:ahLst/>
              <a:cxnLst/>
              <a:rect r="r" b="b" t="t" l="l"/>
              <a:pathLst>
                <a:path h="521081" w="5392928">
                  <a:moveTo>
                    <a:pt x="0" y="175133"/>
                  </a:moveTo>
                  <a:cubicBezTo>
                    <a:pt x="0" y="78359"/>
                    <a:pt x="80518" y="0"/>
                    <a:pt x="179705" y="0"/>
                  </a:cubicBezTo>
                  <a:lnTo>
                    <a:pt x="5213223" y="0"/>
                  </a:lnTo>
                  <a:cubicBezTo>
                    <a:pt x="5312537" y="0"/>
                    <a:pt x="5392928" y="78359"/>
                    <a:pt x="5392928" y="175133"/>
                  </a:cubicBezTo>
                  <a:lnTo>
                    <a:pt x="5392928" y="345948"/>
                  </a:lnTo>
                  <a:cubicBezTo>
                    <a:pt x="5392928" y="442722"/>
                    <a:pt x="5312410" y="521081"/>
                    <a:pt x="5213223" y="521081"/>
                  </a:cubicBezTo>
                  <a:lnTo>
                    <a:pt x="179705" y="521081"/>
                  </a:lnTo>
                  <a:cubicBezTo>
                    <a:pt x="80518" y="521081"/>
                    <a:pt x="0" y="442595"/>
                    <a:pt x="0" y="345948"/>
                  </a:cubicBezTo>
                  <a:close/>
                </a:path>
              </a:pathLst>
            </a:custGeom>
            <a:solidFill>
              <a:srgbClr val="D9F2D0"/>
            </a:solidFill>
          </p:spPr>
        </p:sp>
        <p:sp>
          <p:nvSpPr>
            <p:cNvPr name="Freeform 14" id="14"/>
            <p:cNvSpPr/>
            <p:nvPr/>
          </p:nvSpPr>
          <p:spPr>
            <a:xfrm flipH="false" flipV="false" rot="0">
              <a:off x="0" y="0"/>
              <a:ext cx="5408168" cy="536321"/>
            </a:xfrm>
            <a:custGeom>
              <a:avLst/>
              <a:gdLst/>
              <a:ahLst/>
              <a:cxnLst/>
              <a:rect r="r" b="b" t="t" l="l"/>
              <a:pathLst>
                <a:path h="536321" w="5408168">
                  <a:moveTo>
                    <a:pt x="0" y="182753"/>
                  </a:moveTo>
                  <a:cubicBezTo>
                    <a:pt x="0" y="81661"/>
                    <a:pt x="84074" y="0"/>
                    <a:pt x="187325" y="0"/>
                  </a:cubicBezTo>
                  <a:lnTo>
                    <a:pt x="5220843" y="0"/>
                  </a:lnTo>
                  <a:lnTo>
                    <a:pt x="5220843" y="7620"/>
                  </a:lnTo>
                  <a:lnTo>
                    <a:pt x="5220843" y="0"/>
                  </a:lnTo>
                  <a:cubicBezTo>
                    <a:pt x="5324094" y="0"/>
                    <a:pt x="5408168" y="81661"/>
                    <a:pt x="5408168" y="182753"/>
                  </a:cubicBezTo>
                  <a:lnTo>
                    <a:pt x="5400548" y="182753"/>
                  </a:lnTo>
                  <a:lnTo>
                    <a:pt x="5408168" y="182753"/>
                  </a:lnTo>
                  <a:lnTo>
                    <a:pt x="5408168" y="353568"/>
                  </a:lnTo>
                  <a:lnTo>
                    <a:pt x="5400548" y="353568"/>
                  </a:lnTo>
                  <a:lnTo>
                    <a:pt x="5408168" y="353568"/>
                  </a:lnTo>
                  <a:cubicBezTo>
                    <a:pt x="5408168" y="454660"/>
                    <a:pt x="5324094" y="536321"/>
                    <a:pt x="5220843" y="536321"/>
                  </a:cubicBezTo>
                  <a:lnTo>
                    <a:pt x="5220843" y="528701"/>
                  </a:lnTo>
                  <a:lnTo>
                    <a:pt x="5220843" y="536321"/>
                  </a:lnTo>
                  <a:lnTo>
                    <a:pt x="187325" y="536321"/>
                  </a:lnTo>
                  <a:lnTo>
                    <a:pt x="187325" y="528701"/>
                  </a:lnTo>
                  <a:lnTo>
                    <a:pt x="187325" y="536321"/>
                  </a:lnTo>
                  <a:cubicBezTo>
                    <a:pt x="84074" y="536321"/>
                    <a:pt x="0" y="454660"/>
                    <a:pt x="0" y="353568"/>
                  </a:cubicBezTo>
                  <a:lnTo>
                    <a:pt x="0" y="182753"/>
                  </a:lnTo>
                  <a:lnTo>
                    <a:pt x="7620" y="182753"/>
                  </a:lnTo>
                  <a:lnTo>
                    <a:pt x="0" y="182753"/>
                  </a:lnTo>
                  <a:moveTo>
                    <a:pt x="15240" y="182753"/>
                  </a:moveTo>
                  <a:lnTo>
                    <a:pt x="15240" y="353568"/>
                  </a:lnTo>
                  <a:lnTo>
                    <a:pt x="7620" y="353568"/>
                  </a:lnTo>
                  <a:lnTo>
                    <a:pt x="15240" y="353568"/>
                  </a:lnTo>
                  <a:cubicBezTo>
                    <a:pt x="15240" y="445897"/>
                    <a:pt x="92075" y="521081"/>
                    <a:pt x="187325" y="521081"/>
                  </a:cubicBezTo>
                  <a:lnTo>
                    <a:pt x="5220843" y="521081"/>
                  </a:lnTo>
                  <a:cubicBezTo>
                    <a:pt x="5316093" y="521081"/>
                    <a:pt x="5392928" y="445897"/>
                    <a:pt x="5392928" y="353568"/>
                  </a:cubicBezTo>
                  <a:lnTo>
                    <a:pt x="5392928" y="182753"/>
                  </a:lnTo>
                  <a:cubicBezTo>
                    <a:pt x="5392928" y="90424"/>
                    <a:pt x="5316093" y="15240"/>
                    <a:pt x="5220843" y="15240"/>
                  </a:cubicBezTo>
                  <a:lnTo>
                    <a:pt x="187325" y="15240"/>
                  </a:lnTo>
                  <a:lnTo>
                    <a:pt x="187325" y="7620"/>
                  </a:lnTo>
                  <a:lnTo>
                    <a:pt x="187325" y="15240"/>
                  </a:lnTo>
                  <a:cubicBezTo>
                    <a:pt x="92075" y="15240"/>
                    <a:pt x="15240" y="90424"/>
                    <a:pt x="15240" y="182753"/>
                  </a:cubicBezTo>
                  <a:close/>
                </a:path>
              </a:pathLst>
            </a:custGeom>
            <a:solidFill>
              <a:srgbClr val="C0C1D7"/>
            </a:solidFill>
          </p:spPr>
        </p:sp>
      </p:grpSp>
      <p:grpSp>
        <p:nvGrpSpPr>
          <p:cNvPr name="Group 15" id="15"/>
          <p:cNvGrpSpPr/>
          <p:nvPr/>
        </p:nvGrpSpPr>
        <p:grpSpPr>
          <a:xfrm rot="0">
            <a:off x="1817843" y="6055902"/>
            <a:ext cx="2252076" cy="286297"/>
            <a:chOff x="0" y="0"/>
            <a:chExt cx="4098442" cy="521018"/>
          </a:xfrm>
        </p:grpSpPr>
        <p:sp>
          <p:nvSpPr>
            <p:cNvPr name="Freeform 16" id="16"/>
            <p:cNvSpPr/>
            <p:nvPr/>
          </p:nvSpPr>
          <p:spPr>
            <a:xfrm flipH="false" flipV="false" rot="0">
              <a:off x="0" y="0"/>
              <a:ext cx="4098417" cy="521081"/>
            </a:xfrm>
            <a:custGeom>
              <a:avLst/>
              <a:gdLst/>
              <a:ahLst/>
              <a:cxnLst/>
              <a:rect r="r" b="b" t="t" l="l"/>
              <a:pathLst>
                <a:path h="521081" w="4098417">
                  <a:moveTo>
                    <a:pt x="0" y="175133"/>
                  </a:moveTo>
                  <a:cubicBezTo>
                    <a:pt x="0" y="78359"/>
                    <a:pt x="78359" y="0"/>
                    <a:pt x="175133" y="0"/>
                  </a:cubicBezTo>
                  <a:lnTo>
                    <a:pt x="3923284" y="0"/>
                  </a:lnTo>
                  <a:cubicBezTo>
                    <a:pt x="4020058" y="0"/>
                    <a:pt x="4098417" y="78359"/>
                    <a:pt x="4098417" y="175133"/>
                  </a:cubicBezTo>
                  <a:lnTo>
                    <a:pt x="4098417" y="345948"/>
                  </a:lnTo>
                  <a:cubicBezTo>
                    <a:pt x="4098417" y="442722"/>
                    <a:pt x="4020058" y="521081"/>
                    <a:pt x="3923284" y="521081"/>
                  </a:cubicBezTo>
                  <a:lnTo>
                    <a:pt x="175133" y="521081"/>
                  </a:lnTo>
                  <a:cubicBezTo>
                    <a:pt x="78359" y="521081"/>
                    <a:pt x="0" y="442595"/>
                    <a:pt x="0" y="345948"/>
                  </a:cubicBezTo>
                  <a:close/>
                </a:path>
              </a:pathLst>
            </a:custGeom>
            <a:solidFill>
              <a:srgbClr val="8ED973"/>
            </a:solidFill>
          </p:spPr>
        </p:sp>
      </p:grpSp>
      <p:grpSp>
        <p:nvGrpSpPr>
          <p:cNvPr name="Group 17" id="17"/>
          <p:cNvGrpSpPr/>
          <p:nvPr/>
        </p:nvGrpSpPr>
        <p:grpSpPr>
          <a:xfrm rot="0">
            <a:off x="7973570" y="3218074"/>
            <a:ext cx="3113479" cy="294671"/>
            <a:chOff x="0" y="0"/>
            <a:chExt cx="5666067" cy="536258"/>
          </a:xfrm>
        </p:grpSpPr>
        <p:sp>
          <p:nvSpPr>
            <p:cNvPr name="Freeform 18" id="18"/>
            <p:cNvSpPr/>
            <p:nvPr/>
          </p:nvSpPr>
          <p:spPr>
            <a:xfrm flipH="false" flipV="false" rot="0">
              <a:off x="7620" y="7620"/>
              <a:ext cx="5650738" cy="521081"/>
            </a:xfrm>
            <a:custGeom>
              <a:avLst/>
              <a:gdLst/>
              <a:ahLst/>
              <a:cxnLst/>
              <a:rect r="r" b="b" t="t" l="l"/>
              <a:pathLst>
                <a:path h="521081" w="5650738">
                  <a:moveTo>
                    <a:pt x="0" y="175133"/>
                  </a:moveTo>
                  <a:cubicBezTo>
                    <a:pt x="0" y="78359"/>
                    <a:pt x="80518" y="0"/>
                    <a:pt x="179705" y="0"/>
                  </a:cubicBezTo>
                  <a:lnTo>
                    <a:pt x="5471033" y="0"/>
                  </a:lnTo>
                  <a:cubicBezTo>
                    <a:pt x="5570347" y="0"/>
                    <a:pt x="5650738" y="78359"/>
                    <a:pt x="5650738" y="175133"/>
                  </a:cubicBezTo>
                  <a:lnTo>
                    <a:pt x="5650738" y="345948"/>
                  </a:lnTo>
                  <a:cubicBezTo>
                    <a:pt x="5650738" y="442722"/>
                    <a:pt x="5570220" y="521081"/>
                    <a:pt x="5471033" y="521081"/>
                  </a:cubicBezTo>
                  <a:lnTo>
                    <a:pt x="179705" y="521081"/>
                  </a:lnTo>
                  <a:cubicBezTo>
                    <a:pt x="80518" y="521081"/>
                    <a:pt x="0" y="442595"/>
                    <a:pt x="0" y="345948"/>
                  </a:cubicBezTo>
                  <a:close/>
                </a:path>
              </a:pathLst>
            </a:custGeom>
            <a:solidFill>
              <a:srgbClr val="D9F2D0"/>
            </a:solidFill>
          </p:spPr>
        </p:sp>
        <p:sp>
          <p:nvSpPr>
            <p:cNvPr name="Freeform 19" id="19"/>
            <p:cNvSpPr/>
            <p:nvPr/>
          </p:nvSpPr>
          <p:spPr>
            <a:xfrm flipH="false" flipV="false" rot="0">
              <a:off x="0" y="0"/>
              <a:ext cx="5665978" cy="536321"/>
            </a:xfrm>
            <a:custGeom>
              <a:avLst/>
              <a:gdLst/>
              <a:ahLst/>
              <a:cxnLst/>
              <a:rect r="r" b="b" t="t" l="l"/>
              <a:pathLst>
                <a:path h="536321" w="5665978">
                  <a:moveTo>
                    <a:pt x="0" y="182753"/>
                  </a:moveTo>
                  <a:cubicBezTo>
                    <a:pt x="0" y="81661"/>
                    <a:pt x="84074" y="0"/>
                    <a:pt x="187325" y="0"/>
                  </a:cubicBezTo>
                  <a:lnTo>
                    <a:pt x="5478653" y="0"/>
                  </a:lnTo>
                  <a:lnTo>
                    <a:pt x="5478653" y="7620"/>
                  </a:lnTo>
                  <a:lnTo>
                    <a:pt x="5478653" y="0"/>
                  </a:lnTo>
                  <a:cubicBezTo>
                    <a:pt x="5581904" y="0"/>
                    <a:pt x="5665978" y="81661"/>
                    <a:pt x="5665978" y="182753"/>
                  </a:cubicBezTo>
                  <a:lnTo>
                    <a:pt x="5658358" y="182753"/>
                  </a:lnTo>
                  <a:lnTo>
                    <a:pt x="5665978" y="182753"/>
                  </a:lnTo>
                  <a:lnTo>
                    <a:pt x="5665978" y="353568"/>
                  </a:lnTo>
                  <a:lnTo>
                    <a:pt x="5658358" y="353568"/>
                  </a:lnTo>
                  <a:lnTo>
                    <a:pt x="5665978" y="353568"/>
                  </a:lnTo>
                  <a:cubicBezTo>
                    <a:pt x="5665978" y="454660"/>
                    <a:pt x="5581904" y="536321"/>
                    <a:pt x="5478653" y="536321"/>
                  </a:cubicBezTo>
                  <a:lnTo>
                    <a:pt x="5478653" y="528701"/>
                  </a:lnTo>
                  <a:lnTo>
                    <a:pt x="5478653" y="536321"/>
                  </a:lnTo>
                  <a:lnTo>
                    <a:pt x="187325" y="536321"/>
                  </a:lnTo>
                  <a:lnTo>
                    <a:pt x="187325" y="528701"/>
                  </a:lnTo>
                  <a:lnTo>
                    <a:pt x="187325" y="536321"/>
                  </a:lnTo>
                  <a:cubicBezTo>
                    <a:pt x="84074" y="536321"/>
                    <a:pt x="0" y="454660"/>
                    <a:pt x="0" y="353568"/>
                  </a:cubicBezTo>
                  <a:lnTo>
                    <a:pt x="0" y="182753"/>
                  </a:lnTo>
                  <a:lnTo>
                    <a:pt x="7620" y="182753"/>
                  </a:lnTo>
                  <a:lnTo>
                    <a:pt x="0" y="182753"/>
                  </a:lnTo>
                  <a:moveTo>
                    <a:pt x="15240" y="182753"/>
                  </a:moveTo>
                  <a:lnTo>
                    <a:pt x="15240" y="353568"/>
                  </a:lnTo>
                  <a:lnTo>
                    <a:pt x="7620" y="353568"/>
                  </a:lnTo>
                  <a:lnTo>
                    <a:pt x="15240" y="353568"/>
                  </a:lnTo>
                  <a:cubicBezTo>
                    <a:pt x="15240" y="445897"/>
                    <a:pt x="92075" y="521081"/>
                    <a:pt x="187325" y="521081"/>
                  </a:cubicBezTo>
                  <a:lnTo>
                    <a:pt x="5478653" y="521081"/>
                  </a:lnTo>
                  <a:cubicBezTo>
                    <a:pt x="5573903" y="521081"/>
                    <a:pt x="5650738" y="445897"/>
                    <a:pt x="5650738" y="353568"/>
                  </a:cubicBezTo>
                  <a:lnTo>
                    <a:pt x="5650738" y="182753"/>
                  </a:lnTo>
                  <a:cubicBezTo>
                    <a:pt x="5650738" y="90424"/>
                    <a:pt x="5573903" y="15240"/>
                    <a:pt x="5478653" y="15240"/>
                  </a:cubicBezTo>
                  <a:lnTo>
                    <a:pt x="187325" y="15240"/>
                  </a:lnTo>
                  <a:lnTo>
                    <a:pt x="187325" y="7620"/>
                  </a:lnTo>
                  <a:lnTo>
                    <a:pt x="187325" y="15240"/>
                  </a:lnTo>
                  <a:cubicBezTo>
                    <a:pt x="92075" y="15240"/>
                    <a:pt x="15240" y="90424"/>
                    <a:pt x="15240" y="182753"/>
                  </a:cubicBezTo>
                  <a:close/>
                </a:path>
              </a:pathLst>
            </a:custGeom>
            <a:solidFill>
              <a:srgbClr val="C0C1D7"/>
            </a:solidFill>
          </p:spPr>
        </p:sp>
      </p:grpSp>
      <p:grpSp>
        <p:nvGrpSpPr>
          <p:cNvPr name="Group 20" id="20"/>
          <p:cNvGrpSpPr/>
          <p:nvPr/>
        </p:nvGrpSpPr>
        <p:grpSpPr>
          <a:xfrm rot="0">
            <a:off x="7977757" y="3222261"/>
            <a:ext cx="2794529" cy="286297"/>
            <a:chOff x="0" y="0"/>
            <a:chExt cx="5085626" cy="521018"/>
          </a:xfrm>
        </p:grpSpPr>
        <p:sp>
          <p:nvSpPr>
            <p:cNvPr name="Freeform 21" id="21"/>
            <p:cNvSpPr/>
            <p:nvPr/>
          </p:nvSpPr>
          <p:spPr>
            <a:xfrm flipH="false" flipV="false" rot="0">
              <a:off x="0" y="0"/>
              <a:ext cx="5085588" cy="521081"/>
            </a:xfrm>
            <a:custGeom>
              <a:avLst/>
              <a:gdLst/>
              <a:ahLst/>
              <a:cxnLst/>
              <a:rect r="r" b="b" t="t" l="l"/>
              <a:pathLst>
                <a:path h="521081" w="5085588">
                  <a:moveTo>
                    <a:pt x="0" y="175133"/>
                  </a:moveTo>
                  <a:cubicBezTo>
                    <a:pt x="0" y="78359"/>
                    <a:pt x="78359" y="0"/>
                    <a:pt x="175133" y="0"/>
                  </a:cubicBezTo>
                  <a:lnTo>
                    <a:pt x="4910455" y="0"/>
                  </a:lnTo>
                  <a:cubicBezTo>
                    <a:pt x="5007229" y="0"/>
                    <a:pt x="5085588" y="78359"/>
                    <a:pt x="5085588" y="175133"/>
                  </a:cubicBezTo>
                  <a:lnTo>
                    <a:pt x="5085588" y="345948"/>
                  </a:lnTo>
                  <a:cubicBezTo>
                    <a:pt x="5085588" y="442722"/>
                    <a:pt x="5007229" y="521081"/>
                    <a:pt x="4910455" y="521081"/>
                  </a:cubicBezTo>
                  <a:lnTo>
                    <a:pt x="175133" y="521081"/>
                  </a:lnTo>
                  <a:cubicBezTo>
                    <a:pt x="78359" y="521081"/>
                    <a:pt x="0" y="442595"/>
                    <a:pt x="0" y="345948"/>
                  </a:cubicBezTo>
                  <a:close/>
                </a:path>
              </a:pathLst>
            </a:custGeom>
            <a:solidFill>
              <a:srgbClr val="8ED973"/>
            </a:solidFill>
          </p:spPr>
        </p:sp>
      </p:grpSp>
      <p:grpSp>
        <p:nvGrpSpPr>
          <p:cNvPr name="Group 22" id="22"/>
          <p:cNvGrpSpPr/>
          <p:nvPr/>
        </p:nvGrpSpPr>
        <p:grpSpPr>
          <a:xfrm rot="0">
            <a:off x="7923275" y="4543616"/>
            <a:ext cx="3112732" cy="294671"/>
            <a:chOff x="0" y="0"/>
            <a:chExt cx="5664708" cy="536258"/>
          </a:xfrm>
        </p:grpSpPr>
        <p:sp>
          <p:nvSpPr>
            <p:cNvPr name="Freeform 23" id="23"/>
            <p:cNvSpPr/>
            <p:nvPr/>
          </p:nvSpPr>
          <p:spPr>
            <a:xfrm flipH="false" flipV="false" rot="0">
              <a:off x="7620" y="7620"/>
              <a:ext cx="5649341" cy="521081"/>
            </a:xfrm>
            <a:custGeom>
              <a:avLst/>
              <a:gdLst/>
              <a:ahLst/>
              <a:cxnLst/>
              <a:rect r="r" b="b" t="t" l="l"/>
              <a:pathLst>
                <a:path h="521081" w="5649341">
                  <a:moveTo>
                    <a:pt x="0" y="175133"/>
                  </a:moveTo>
                  <a:cubicBezTo>
                    <a:pt x="0" y="78359"/>
                    <a:pt x="80518" y="0"/>
                    <a:pt x="179705" y="0"/>
                  </a:cubicBezTo>
                  <a:lnTo>
                    <a:pt x="5469636" y="0"/>
                  </a:lnTo>
                  <a:cubicBezTo>
                    <a:pt x="5568950" y="0"/>
                    <a:pt x="5649341" y="78359"/>
                    <a:pt x="5649341" y="175133"/>
                  </a:cubicBezTo>
                  <a:lnTo>
                    <a:pt x="5649341" y="345948"/>
                  </a:lnTo>
                  <a:cubicBezTo>
                    <a:pt x="5649341" y="442722"/>
                    <a:pt x="5568823" y="521081"/>
                    <a:pt x="5469636" y="521081"/>
                  </a:cubicBezTo>
                  <a:lnTo>
                    <a:pt x="179705" y="521081"/>
                  </a:lnTo>
                  <a:cubicBezTo>
                    <a:pt x="80518" y="521081"/>
                    <a:pt x="0" y="442595"/>
                    <a:pt x="0" y="345948"/>
                  </a:cubicBezTo>
                  <a:close/>
                </a:path>
              </a:pathLst>
            </a:custGeom>
            <a:solidFill>
              <a:srgbClr val="D9F2D0"/>
            </a:solidFill>
          </p:spPr>
        </p:sp>
        <p:sp>
          <p:nvSpPr>
            <p:cNvPr name="Freeform 24" id="24"/>
            <p:cNvSpPr/>
            <p:nvPr/>
          </p:nvSpPr>
          <p:spPr>
            <a:xfrm flipH="false" flipV="false" rot="0">
              <a:off x="0" y="0"/>
              <a:ext cx="5664581" cy="536321"/>
            </a:xfrm>
            <a:custGeom>
              <a:avLst/>
              <a:gdLst/>
              <a:ahLst/>
              <a:cxnLst/>
              <a:rect r="r" b="b" t="t" l="l"/>
              <a:pathLst>
                <a:path h="536321" w="5664581">
                  <a:moveTo>
                    <a:pt x="0" y="182753"/>
                  </a:moveTo>
                  <a:cubicBezTo>
                    <a:pt x="0" y="81661"/>
                    <a:pt x="84074" y="0"/>
                    <a:pt x="187325" y="0"/>
                  </a:cubicBezTo>
                  <a:lnTo>
                    <a:pt x="5477256" y="0"/>
                  </a:lnTo>
                  <a:lnTo>
                    <a:pt x="5477256" y="7620"/>
                  </a:lnTo>
                  <a:lnTo>
                    <a:pt x="5477256" y="0"/>
                  </a:lnTo>
                  <a:cubicBezTo>
                    <a:pt x="5580507" y="0"/>
                    <a:pt x="5664581" y="81661"/>
                    <a:pt x="5664581" y="182753"/>
                  </a:cubicBezTo>
                  <a:lnTo>
                    <a:pt x="5656961" y="182753"/>
                  </a:lnTo>
                  <a:lnTo>
                    <a:pt x="5664581" y="182753"/>
                  </a:lnTo>
                  <a:lnTo>
                    <a:pt x="5664581" y="353568"/>
                  </a:lnTo>
                  <a:lnTo>
                    <a:pt x="5656961" y="353568"/>
                  </a:lnTo>
                  <a:lnTo>
                    <a:pt x="5664581" y="353568"/>
                  </a:lnTo>
                  <a:cubicBezTo>
                    <a:pt x="5664581" y="454660"/>
                    <a:pt x="5580507" y="536321"/>
                    <a:pt x="5477256" y="536321"/>
                  </a:cubicBezTo>
                  <a:lnTo>
                    <a:pt x="5477256" y="528701"/>
                  </a:lnTo>
                  <a:lnTo>
                    <a:pt x="5477256" y="536321"/>
                  </a:lnTo>
                  <a:lnTo>
                    <a:pt x="187325" y="536321"/>
                  </a:lnTo>
                  <a:lnTo>
                    <a:pt x="187325" y="528701"/>
                  </a:lnTo>
                  <a:lnTo>
                    <a:pt x="187325" y="536321"/>
                  </a:lnTo>
                  <a:cubicBezTo>
                    <a:pt x="84074" y="536321"/>
                    <a:pt x="0" y="454660"/>
                    <a:pt x="0" y="353568"/>
                  </a:cubicBezTo>
                  <a:lnTo>
                    <a:pt x="0" y="182753"/>
                  </a:lnTo>
                  <a:lnTo>
                    <a:pt x="7620" y="182753"/>
                  </a:lnTo>
                  <a:lnTo>
                    <a:pt x="0" y="182753"/>
                  </a:lnTo>
                  <a:moveTo>
                    <a:pt x="15240" y="182753"/>
                  </a:moveTo>
                  <a:lnTo>
                    <a:pt x="15240" y="353568"/>
                  </a:lnTo>
                  <a:lnTo>
                    <a:pt x="7620" y="353568"/>
                  </a:lnTo>
                  <a:lnTo>
                    <a:pt x="15240" y="353568"/>
                  </a:lnTo>
                  <a:cubicBezTo>
                    <a:pt x="15240" y="445897"/>
                    <a:pt x="92075" y="521081"/>
                    <a:pt x="187325" y="521081"/>
                  </a:cubicBezTo>
                  <a:lnTo>
                    <a:pt x="5477256" y="521081"/>
                  </a:lnTo>
                  <a:cubicBezTo>
                    <a:pt x="5572506" y="521081"/>
                    <a:pt x="5649341" y="445897"/>
                    <a:pt x="5649341" y="353568"/>
                  </a:cubicBezTo>
                  <a:lnTo>
                    <a:pt x="5649341" y="182753"/>
                  </a:lnTo>
                  <a:cubicBezTo>
                    <a:pt x="5649341" y="90424"/>
                    <a:pt x="5572506" y="15240"/>
                    <a:pt x="5477256" y="15240"/>
                  </a:cubicBezTo>
                  <a:lnTo>
                    <a:pt x="187325" y="15240"/>
                  </a:lnTo>
                  <a:lnTo>
                    <a:pt x="187325" y="7620"/>
                  </a:lnTo>
                  <a:lnTo>
                    <a:pt x="187325" y="15240"/>
                  </a:lnTo>
                  <a:cubicBezTo>
                    <a:pt x="92075" y="15240"/>
                    <a:pt x="15240" y="90424"/>
                    <a:pt x="15240" y="182753"/>
                  </a:cubicBezTo>
                  <a:close/>
                </a:path>
              </a:pathLst>
            </a:custGeom>
            <a:solidFill>
              <a:srgbClr val="C0C1D7"/>
            </a:solidFill>
          </p:spPr>
        </p:sp>
      </p:grpSp>
      <p:grpSp>
        <p:nvGrpSpPr>
          <p:cNvPr name="Group 25" id="25"/>
          <p:cNvGrpSpPr/>
          <p:nvPr/>
        </p:nvGrpSpPr>
        <p:grpSpPr>
          <a:xfrm rot="0">
            <a:off x="7927462" y="4547803"/>
            <a:ext cx="2607586" cy="286297"/>
            <a:chOff x="0" y="0"/>
            <a:chExt cx="4745418" cy="521018"/>
          </a:xfrm>
        </p:grpSpPr>
        <p:sp>
          <p:nvSpPr>
            <p:cNvPr name="Freeform 26" id="26"/>
            <p:cNvSpPr/>
            <p:nvPr/>
          </p:nvSpPr>
          <p:spPr>
            <a:xfrm flipH="false" flipV="false" rot="0">
              <a:off x="0" y="0"/>
              <a:ext cx="4745482" cy="521081"/>
            </a:xfrm>
            <a:custGeom>
              <a:avLst/>
              <a:gdLst/>
              <a:ahLst/>
              <a:cxnLst/>
              <a:rect r="r" b="b" t="t" l="l"/>
              <a:pathLst>
                <a:path h="521081" w="4745482">
                  <a:moveTo>
                    <a:pt x="0" y="175133"/>
                  </a:moveTo>
                  <a:cubicBezTo>
                    <a:pt x="0" y="78359"/>
                    <a:pt x="78359" y="0"/>
                    <a:pt x="175133" y="0"/>
                  </a:cubicBezTo>
                  <a:lnTo>
                    <a:pt x="4570349" y="0"/>
                  </a:lnTo>
                  <a:cubicBezTo>
                    <a:pt x="4667123" y="0"/>
                    <a:pt x="4745482" y="78359"/>
                    <a:pt x="4745482" y="175133"/>
                  </a:cubicBezTo>
                  <a:lnTo>
                    <a:pt x="4745482" y="345948"/>
                  </a:lnTo>
                  <a:cubicBezTo>
                    <a:pt x="4745482" y="442722"/>
                    <a:pt x="4667123" y="521081"/>
                    <a:pt x="4570349" y="521081"/>
                  </a:cubicBezTo>
                  <a:lnTo>
                    <a:pt x="175133" y="521081"/>
                  </a:lnTo>
                  <a:cubicBezTo>
                    <a:pt x="78359" y="521081"/>
                    <a:pt x="0" y="442595"/>
                    <a:pt x="0" y="345948"/>
                  </a:cubicBezTo>
                  <a:close/>
                </a:path>
              </a:pathLst>
            </a:custGeom>
            <a:solidFill>
              <a:srgbClr val="8ED973"/>
            </a:solidFill>
          </p:spPr>
        </p:sp>
      </p:grpSp>
      <p:grpSp>
        <p:nvGrpSpPr>
          <p:cNvPr name="Group 27" id="27"/>
          <p:cNvGrpSpPr/>
          <p:nvPr/>
        </p:nvGrpSpPr>
        <p:grpSpPr>
          <a:xfrm rot="0">
            <a:off x="12424628" y="3217613"/>
            <a:ext cx="3057741" cy="294671"/>
            <a:chOff x="0" y="0"/>
            <a:chExt cx="5564632" cy="536258"/>
          </a:xfrm>
        </p:grpSpPr>
        <p:sp>
          <p:nvSpPr>
            <p:cNvPr name="Freeform 28" id="28"/>
            <p:cNvSpPr/>
            <p:nvPr/>
          </p:nvSpPr>
          <p:spPr>
            <a:xfrm flipH="false" flipV="false" rot="0">
              <a:off x="7620" y="7620"/>
              <a:ext cx="5549392" cy="521081"/>
            </a:xfrm>
            <a:custGeom>
              <a:avLst/>
              <a:gdLst/>
              <a:ahLst/>
              <a:cxnLst/>
              <a:rect r="r" b="b" t="t" l="l"/>
              <a:pathLst>
                <a:path h="521081" w="5549392">
                  <a:moveTo>
                    <a:pt x="0" y="175133"/>
                  </a:moveTo>
                  <a:cubicBezTo>
                    <a:pt x="0" y="78359"/>
                    <a:pt x="80518" y="0"/>
                    <a:pt x="179705" y="0"/>
                  </a:cubicBezTo>
                  <a:lnTo>
                    <a:pt x="5369687" y="0"/>
                  </a:lnTo>
                  <a:cubicBezTo>
                    <a:pt x="5469001" y="0"/>
                    <a:pt x="5549392" y="78359"/>
                    <a:pt x="5549392" y="175133"/>
                  </a:cubicBezTo>
                  <a:lnTo>
                    <a:pt x="5549392" y="345948"/>
                  </a:lnTo>
                  <a:cubicBezTo>
                    <a:pt x="5549392" y="442722"/>
                    <a:pt x="5468874" y="521081"/>
                    <a:pt x="5369687" y="521081"/>
                  </a:cubicBezTo>
                  <a:lnTo>
                    <a:pt x="179705" y="521081"/>
                  </a:lnTo>
                  <a:cubicBezTo>
                    <a:pt x="80518" y="521081"/>
                    <a:pt x="0" y="442595"/>
                    <a:pt x="0" y="345948"/>
                  </a:cubicBezTo>
                  <a:close/>
                </a:path>
              </a:pathLst>
            </a:custGeom>
            <a:solidFill>
              <a:srgbClr val="D9F2D0"/>
            </a:solidFill>
          </p:spPr>
        </p:sp>
        <p:sp>
          <p:nvSpPr>
            <p:cNvPr name="Freeform 29" id="29"/>
            <p:cNvSpPr/>
            <p:nvPr/>
          </p:nvSpPr>
          <p:spPr>
            <a:xfrm flipH="false" flipV="false" rot="0">
              <a:off x="0" y="0"/>
              <a:ext cx="5564632" cy="536321"/>
            </a:xfrm>
            <a:custGeom>
              <a:avLst/>
              <a:gdLst/>
              <a:ahLst/>
              <a:cxnLst/>
              <a:rect r="r" b="b" t="t" l="l"/>
              <a:pathLst>
                <a:path h="536321" w="5564632">
                  <a:moveTo>
                    <a:pt x="0" y="182753"/>
                  </a:moveTo>
                  <a:cubicBezTo>
                    <a:pt x="0" y="81661"/>
                    <a:pt x="84074" y="0"/>
                    <a:pt x="187325" y="0"/>
                  </a:cubicBezTo>
                  <a:lnTo>
                    <a:pt x="5377307" y="0"/>
                  </a:lnTo>
                  <a:lnTo>
                    <a:pt x="5377307" y="7620"/>
                  </a:lnTo>
                  <a:lnTo>
                    <a:pt x="5377307" y="0"/>
                  </a:lnTo>
                  <a:cubicBezTo>
                    <a:pt x="5480558" y="0"/>
                    <a:pt x="5564632" y="81661"/>
                    <a:pt x="5564632" y="182753"/>
                  </a:cubicBezTo>
                  <a:lnTo>
                    <a:pt x="5557012" y="182753"/>
                  </a:lnTo>
                  <a:lnTo>
                    <a:pt x="5564632" y="182753"/>
                  </a:lnTo>
                  <a:lnTo>
                    <a:pt x="5564632" y="353568"/>
                  </a:lnTo>
                  <a:lnTo>
                    <a:pt x="5557012" y="353568"/>
                  </a:lnTo>
                  <a:lnTo>
                    <a:pt x="5564632" y="353568"/>
                  </a:lnTo>
                  <a:cubicBezTo>
                    <a:pt x="5564632" y="454660"/>
                    <a:pt x="5480558" y="536321"/>
                    <a:pt x="5377307" y="536321"/>
                  </a:cubicBezTo>
                  <a:lnTo>
                    <a:pt x="5377307" y="528701"/>
                  </a:lnTo>
                  <a:lnTo>
                    <a:pt x="5377307" y="536321"/>
                  </a:lnTo>
                  <a:lnTo>
                    <a:pt x="187325" y="536321"/>
                  </a:lnTo>
                  <a:lnTo>
                    <a:pt x="187325" y="528701"/>
                  </a:lnTo>
                  <a:lnTo>
                    <a:pt x="187325" y="536321"/>
                  </a:lnTo>
                  <a:cubicBezTo>
                    <a:pt x="84074" y="536321"/>
                    <a:pt x="0" y="454660"/>
                    <a:pt x="0" y="353568"/>
                  </a:cubicBezTo>
                  <a:lnTo>
                    <a:pt x="0" y="182753"/>
                  </a:lnTo>
                  <a:lnTo>
                    <a:pt x="7620" y="182753"/>
                  </a:lnTo>
                  <a:lnTo>
                    <a:pt x="0" y="182753"/>
                  </a:lnTo>
                  <a:moveTo>
                    <a:pt x="15240" y="182753"/>
                  </a:moveTo>
                  <a:lnTo>
                    <a:pt x="15240" y="353568"/>
                  </a:lnTo>
                  <a:lnTo>
                    <a:pt x="7620" y="353568"/>
                  </a:lnTo>
                  <a:lnTo>
                    <a:pt x="15240" y="353568"/>
                  </a:lnTo>
                  <a:cubicBezTo>
                    <a:pt x="15240" y="445897"/>
                    <a:pt x="92075" y="521081"/>
                    <a:pt x="187325" y="521081"/>
                  </a:cubicBezTo>
                  <a:lnTo>
                    <a:pt x="5377307" y="521081"/>
                  </a:lnTo>
                  <a:cubicBezTo>
                    <a:pt x="5472557" y="521081"/>
                    <a:pt x="5549392" y="445897"/>
                    <a:pt x="5549392" y="353568"/>
                  </a:cubicBezTo>
                  <a:lnTo>
                    <a:pt x="5549392" y="182753"/>
                  </a:lnTo>
                  <a:cubicBezTo>
                    <a:pt x="5549392" y="90424"/>
                    <a:pt x="5472557" y="15240"/>
                    <a:pt x="5377307" y="15240"/>
                  </a:cubicBezTo>
                  <a:lnTo>
                    <a:pt x="187325" y="15240"/>
                  </a:lnTo>
                  <a:lnTo>
                    <a:pt x="187325" y="7620"/>
                  </a:lnTo>
                  <a:lnTo>
                    <a:pt x="187325" y="15240"/>
                  </a:lnTo>
                  <a:cubicBezTo>
                    <a:pt x="92075" y="15240"/>
                    <a:pt x="15240" y="90424"/>
                    <a:pt x="15240" y="182753"/>
                  </a:cubicBezTo>
                  <a:close/>
                </a:path>
              </a:pathLst>
            </a:custGeom>
            <a:solidFill>
              <a:srgbClr val="C0C1D7"/>
            </a:solidFill>
          </p:spPr>
        </p:sp>
      </p:grpSp>
      <p:grpSp>
        <p:nvGrpSpPr>
          <p:cNvPr name="Group 30" id="30"/>
          <p:cNvGrpSpPr/>
          <p:nvPr/>
        </p:nvGrpSpPr>
        <p:grpSpPr>
          <a:xfrm rot="0">
            <a:off x="12428815" y="3221800"/>
            <a:ext cx="2744367" cy="286297"/>
            <a:chOff x="0" y="0"/>
            <a:chExt cx="4994338" cy="521018"/>
          </a:xfrm>
        </p:grpSpPr>
        <p:sp>
          <p:nvSpPr>
            <p:cNvPr name="Freeform 31" id="31"/>
            <p:cNvSpPr/>
            <p:nvPr/>
          </p:nvSpPr>
          <p:spPr>
            <a:xfrm flipH="false" flipV="false" rot="0">
              <a:off x="0" y="0"/>
              <a:ext cx="4994402" cy="521081"/>
            </a:xfrm>
            <a:custGeom>
              <a:avLst/>
              <a:gdLst/>
              <a:ahLst/>
              <a:cxnLst/>
              <a:rect r="r" b="b" t="t" l="l"/>
              <a:pathLst>
                <a:path h="521081" w="4994402">
                  <a:moveTo>
                    <a:pt x="0" y="175133"/>
                  </a:moveTo>
                  <a:cubicBezTo>
                    <a:pt x="0" y="78359"/>
                    <a:pt x="78359" y="0"/>
                    <a:pt x="175133" y="0"/>
                  </a:cubicBezTo>
                  <a:lnTo>
                    <a:pt x="4819269" y="0"/>
                  </a:lnTo>
                  <a:cubicBezTo>
                    <a:pt x="4916043" y="0"/>
                    <a:pt x="4994402" y="78359"/>
                    <a:pt x="4994402" y="175133"/>
                  </a:cubicBezTo>
                  <a:lnTo>
                    <a:pt x="4994402" y="345948"/>
                  </a:lnTo>
                  <a:cubicBezTo>
                    <a:pt x="4994402" y="442722"/>
                    <a:pt x="4916043" y="521081"/>
                    <a:pt x="4819269" y="521081"/>
                  </a:cubicBezTo>
                  <a:lnTo>
                    <a:pt x="175133" y="521081"/>
                  </a:lnTo>
                  <a:cubicBezTo>
                    <a:pt x="78359" y="521081"/>
                    <a:pt x="0" y="442595"/>
                    <a:pt x="0" y="345948"/>
                  </a:cubicBezTo>
                  <a:close/>
                </a:path>
              </a:pathLst>
            </a:custGeom>
            <a:solidFill>
              <a:srgbClr val="8ED973"/>
            </a:solidFill>
          </p:spPr>
        </p:sp>
      </p:grpSp>
      <p:grpSp>
        <p:nvGrpSpPr>
          <p:cNvPr name="Group 32" id="32"/>
          <p:cNvGrpSpPr/>
          <p:nvPr/>
        </p:nvGrpSpPr>
        <p:grpSpPr>
          <a:xfrm rot="0">
            <a:off x="12418389" y="4530014"/>
            <a:ext cx="3057427" cy="294671"/>
            <a:chOff x="0" y="0"/>
            <a:chExt cx="5564060" cy="536258"/>
          </a:xfrm>
        </p:grpSpPr>
        <p:sp>
          <p:nvSpPr>
            <p:cNvPr name="Freeform 33" id="33"/>
            <p:cNvSpPr/>
            <p:nvPr/>
          </p:nvSpPr>
          <p:spPr>
            <a:xfrm flipH="false" flipV="false" rot="0">
              <a:off x="7620" y="7620"/>
              <a:ext cx="5548757" cy="521081"/>
            </a:xfrm>
            <a:custGeom>
              <a:avLst/>
              <a:gdLst/>
              <a:ahLst/>
              <a:cxnLst/>
              <a:rect r="r" b="b" t="t" l="l"/>
              <a:pathLst>
                <a:path h="521081" w="5548757">
                  <a:moveTo>
                    <a:pt x="0" y="175133"/>
                  </a:moveTo>
                  <a:cubicBezTo>
                    <a:pt x="0" y="78359"/>
                    <a:pt x="80518" y="0"/>
                    <a:pt x="179705" y="0"/>
                  </a:cubicBezTo>
                  <a:lnTo>
                    <a:pt x="5369052" y="0"/>
                  </a:lnTo>
                  <a:cubicBezTo>
                    <a:pt x="5468366" y="0"/>
                    <a:pt x="5548757" y="78359"/>
                    <a:pt x="5548757" y="175133"/>
                  </a:cubicBezTo>
                  <a:lnTo>
                    <a:pt x="5548757" y="345948"/>
                  </a:lnTo>
                  <a:cubicBezTo>
                    <a:pt x="5548757" y="442722"/>
                    <a:pt x="5468239" y="521081"/>
                    <a:pt x="5369052" y="521081"/>
                  </a:cubicBezTo>
                  <a:lnTo>
                    <a:pt x="179705" y="521081"/>
                  </a:lnTo>
                  <a:cubicBezTo>
                    <a:pt x="80518" y="521081"/>
                    <a:pt x="0" y="442595"/>
                    <a:pt x="0" y="345948"/>
                  </a:cubicBezTo>
                  <a:close/>
                </a:path>
              </a:pathLst>
            </a:custGeom>
            <a:solidFill>
              <a:srgbClr val="D9F2D0"/>
            </a:solidFill>
          </p:spPr>
        </p:sp>
        <p:sp>
          <p:nvSpPr>
            <p:cNvPr name="Freeform 34" id="34"/>
            <p:cNvSpPr/>
            <p:nvPr/>
          </p:nvSpPr>
          <p:spPr>
            <a:xfrm flipH="false" flipV="false" rot="0">
              <a:off x="0" y="0"/>
              <a:ext cx="5563997" cy="536321"/>
            </a:xfrm>
            <a:custGeom>
              <a:avLst/>
              <a:gdLst/>
              <a:ahLst/>
              <a:cxnLst/>
              <a:rect r="r" b="b" t="t" l="l"/>
              <a:pathLst>
                <a:path h="536321" w="5563997">
                  <a:moveTo>
                    <a:pt x="0" y="182753"/>
                  </a:moveTo>
                  <a:cubicBezTo>
                    <a:pt x="0" y="81661"/>
                    <a:pt x="84074" y="0"/>
                    <a:pt x="187325" y="0"/>
                  </a:cubicBezTo>
                  <a:lnTo>
                    <a:pt x="5376672" y="0"/>
                  </a:lnTo>
                  <a:lnTo>
                    <a:pt x="5376672" y="7620"/>
                  </a:lnTo>
                  <a:lnTo>
                    <a:pt x="5376672" y="0"/>
                  </a:lnTo>
                  <a:cubicBezTo>
                    <a:pt x="5479923" y="0"/>
                    <a:pt x="5563997" y="81661"/>
                    <a:pt x="5563997" y="182753"/>
                  </a:cubicBezTo>
                  <a:lnTo>
                    <a:pt x="5556377" y="182753"/>
                  </a:lnTo>
                  <a:lnTo>
                    <a:pt x="5563997" y="182753"/>
                  </a:lnTo>
                  <a:lnTo>
                    <a:pt x="5563997" y="353568"/>
                  </a:lnTo>
                  <a:lnTo>
                    <a:pt x="5556377" y="353568"/>
                  </a:lnTo>
                  <a:lnTo>
                    <a:pt x="5563997" y="353568"/>
                  </a:lnTo>
                  <a:cubicBezTo>
                    <a:pt x="5563997" y="454660"/>
                    <a:pt x="5479923" y="536321"/>
                    <a:pt x="5376672" y="536321"/>
                  </a:cubicBezTo>
                  <a:lnTo>
                    <a:pt x="5376672" y="528701"/>
                  </a:lnTo>
                  <a:lnTo>
                    <a:pt x="5376672" y="536321"/>
                  </a:lnTo>
                  <a:lnTo>
                    <a:pt x="187325" y="536321"/>
                  </a:lnTo>
                  <a:lnTo>
                    <a:pt x="187325" y="528701"/>
                  </a:lnTo>
                  <a:lnTo>
                    <a:pt x="187325" y="536321"/>
                  </a:lnTo>
                  <a:cubicBezTo>
                    <a:pt x="84074" y="536321"/>
                    <a:pt x="0" y="454660"/>
                    <a:pt x="0" y="353568"/>
                  </a:cubicBezTo>
                  <a:lnTo>
                    <a:pt x="0" y="182753"/>
                  </a:lnTo>
                  <a:lnTo>
                    <a:pt x="7620" y="182753"/>
                  </a:lnTo>
                  <a:lnTo>
                    <a:pt x="0" y="182753"/>
                  </a:lnTo>
                  <a:moveTo>
                    <a:pt x="15240" y="182753"/>
                  </a:moveTo>
                  <a:lnTo>
                    <a:pt x="15240" y="353568"/>
                  </a:lnTo>
                  <a:lnTo>
                    <a:pt x="7620" y="353568"/>
                  </a:lnTo>
                  <a:lnTo>
                    <a:pt x="15240" y="353568"/>
                  </a:lnTo>
                  <a:cubicBezTo>
                    <a:pt x="15240" y="445897"/>
                    <a:pt x="92075" y="521081"/>
                    <a:pt x="187325" y="521081"/>
                  </a:cubicBezTo>
                  <a:lnTo>
                    <a:pt x="5376672" y="521081"/>
                  </a:lnTo>
                  <a:cubicBezTo>
                    <a:pt x="5471922" y="521081"/>
                    <a:pt x="5548757" y="445897"/>
                    <a:pt x="5548757" y="353568"/>
                  </a:cubicBezTo>
                  <a:lnTo>
                    <a:pt x="5548757" y="182753"/>
                  </a:lnTo>
                  <a:cubicBezTo>
                    <a:pt x="5548757" y="90424"/>
                    <a:pt x="5471922" y="15240"/>
                    <a:pt x="5376672" y="15240"/>
                  </a:cubicBezTo>
                  <a:lnTo>
                    <a:pt x="187325" y="15240"/>
                  </a:lnTo>
                  <a:lnTo>
                    <a:pt x="187325" y="7620"/>
                  </a:lnTo>
                  <a:lnTo>
                    <a:pt x="187325" y="15240"/>
                  </a:lnTo>
                  <a:cubicBezTo>
                    <a:pt x="92075" y="15240"/>
                    <a:pt x="15240" y="90424"/>
                    <a:pt x="15240" y="182753"/>
                  </a:cubicBezTo>
                  <a:close/>
                </a:path>
              </a:pathLst>
            </a:custGeom>
            <a:solidFill>
              <a:srgbClr val="C0C1D7"/>
            </a:solidFill>
          </p:spPr>
        </p:sp>
      </p:grpSp>
      <p:grpSp>
        <p:nvGrpSpPr>
          <p:cNvPr name="Group 35" id="35"/>
          <p:cNvGrpSpPr/>
          <p:nvPr/>
        </p:nvGrpSpPr>
        <p:grpSpPr>
          <a:xfrm rot="0">
            <a:off x="12450491" y="4534201"/>
            <a:ext cx="2439158" cy="286297"/>
            <a:chOff x="0" y="0"/>
            <a:chExt cx="4438904" cy="521018"/>
          </a:xfrm>
        </p:grpSpPr>
        <p:sp>
          <p:nvSpPr>
            <p:cNvPr name="Freeform 36" id="36"/>
            <p:cNvSpPr/>
            <p:nvPr/>
          </p:nvSpPr>
          <p:spPr>
            <a:xfrm flipH="false" flipV="false" rot="0">
              <a:off x="0" y="0"/>
              <a:ext cx="4438904" cy="521081"/>
            </a:xfrm>
            <a:custGeom>
              <a:avLst/>
              <a:gdLst/>
              <a:ahLst/>
              <a:cxnLst/>
              <a:rect r="r" b="b" t="t" l="l"/>
              <a:pathLst>
                <a:path h="521081" w="4438904">
                  <a:moveTo>
                    <a:pt x="0" y="175133"/>
                  </a:moveTo>
                  <a:cubicBezTo>
                    <a:pt x="0" y="78359"/>
                    <a:pt x="78359" y="0"/>
                    <a:pt x="175133" y="0"/>
                  </a:cubicBezTo>
                  <a:lnTo>
                    <a:pt x="4263771" y="0"/>
                  </a:lnTo>
                  <a:cubicBezTo>
                    <a:pt x="4360545" y="0"/>
                    <a:pt x="4438904" y="78359"/>
                    <a:pt x="4438904" y="175133"/>
                  </a:cubicBezTo>
                  <a:lnTo>
                    <a:pt x="4438904" y="345948"/>
                  </a:lnTo>
                  <a:cubicBezTo>
                    <a:pt x="4438904" y="442722"/>
                    <a:pt x="4360545" y="521081"/>
                    <a:pt x="4263771" y="521081"/>
                  </a:cubicBezTo>
                  <a:lnTo>
                    <a:pt x="175133" y="521081"/>
                  </a:lnTo>
                  <a:cubicBezTo>
                    <a:pt x="78359" y="521081"/>
                    <a:pt x="0" y="442595"/>
                    <a:pt x="0" y="345948"/>
                  </a:cubicBezTo>
                  <a:close/>
                </a:path>
              </a:pathLst>
            </a:custGeom>
            <a:solidFill>
              <a:srgbClr val="8ED973"/>
            </a:solidFill>
          </p:spPr>
        </p:sp>
      </p:grpSp>
      <p:sp>
        <p:nvSpPr>
          <p:cNvPr name="Freeform 37" id="37"/>
          <p:cNvSpPr/>
          <p:nvPr/>
        </p:nvSpPr>
        <p:spPr>
          <a:xfrm flipH="false" flipV="false" rot="0">
            <a:off x="9771571" y="6395380"/>
            <a:ext cx="5486400" cy="3182112"/>
          </a:xfrm>
          <a:custGeom>
            <a:avLst/>
            <a:gdLst/>
            <a:ahLst/>
            <a:cxnLst/>
            <a:rect r="r" b="b" t="t" l="l"/>
            <a:pathLst>
              <a:path h="3182112" w="5486400">
                <a:moveTo>
                  <a:pt x="0" y="0"/>
                </a:moveTo>
                <a:lnTo>
                  <a:pt x="5486400" y="0"/>
                </a:lnTo>
                <a:lnTo>
                  <a:pt x="5486400" y="3182112"/>
                </a:lnTo>
                <a:lnTo>
                  <a:pt x="0" y="31821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8" id="38"/>
          <p:cNvSpPr txBox="true"/>
          <p:nvPr/>
        </p:nvSpPr>
        <p:spPr>
          <a:xfrm rot="0">
            <a:off x="5573563"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3.1 S</a:t>
            </a:r>
            <a:r>
              <a:rPr lang="en-US" sz="2803" b="true">
                <a:solidFill>
                  <a:srgbClr val="000000"/>
                </a:solidFill>
                <a:latin typeface="Tahoma Bold"/>
                <a:ea typeface="Tahoma Bold"/>
                <a:cs typeface="Tahoma Bold"/>
                <a:sym typeface="Tahoma Bold"/>
              </a:rPr>
              <a:t>ATISFACCIÓN DEL CLIENTE</a:t>
            </a:r>
          </a:p>
        </p:txBody>
      </p:sp>
      <p:sp>
        <p:nvSpPr>
          <p:cNvPr name="TextBox 39" id="39"/>
          <p:cNvSpPr txBox="true"/>
          <p:nvPr/>
        </p:nvSpPr>
        <p:spPr>
          <a:xfrm rot="0">
            <a:off x="3537983" y="2048859"/>
            <a:ext cx="10132087" cy="354022"/>
          </a:xfrm>
          <a:prstGeom prst="rect">
            <a:avLst/>
          </a:prstGeom>
        </p:spPr>
        <p:txBody>
          <a:bodyPr anchor="t" rtlCol="false" tIns="0" lIns="0" bIns="0" rIns="0">
            <a:spAutoFit/>
          </a:bodyPr>
          <a:lstStyle/>
          <a:p>
            <a:pPr algn="l">
              <a:lnSpc>
                <a:spcPts val="2857"/>
              </a:lnSpc>
            </a:pPr>
            <a:r>
              <a:rPr lang="en-US" sz="2197">
                <a:solidFill>
                  <a:srgbClr val="000000"/>
                </a:solidFill>
                <a:latin typeface="Aptos"/>
                <a:ea typeface="Aptos"/>
                <a:cs typeface="Aptos"/>
                <a:sym typeface="Aptos"/>
              </a:rPr>
              <a:t>Clasificación de mayor a menor nivel de satisfacción reportada por los clientes</a:t>
            </a:r>
            <a:r>
              <a:rPr lang="en-US" sz="2197">
                <a:solidFill>
                  <a:srgbClr val="272525"/>
                </a:solidFill>
                <a:latin typeface="Aptos"/>
                <a:ea typeface="Aptos"/>
                <a:cs typeface="Aptos"/>
                <a:sym typeface="Aptos"/>
              </a:rPr>
              <a:t>:</a:t>
            </a:r>
          </a:p>
        </p:txBody>
      </p:sp>
      <p:sp>
        <p:nvSpPr>
          <p:cNvPr name="TextBox 40" id="40"/>
          <p:cNvSpPr txBox="true"/>
          <p:nvPr/>
        </p:nvSpPr>
        <p:spPr>
          <a:xfrm rot="0">
            <a:off x="5095130" y="3208542"/>
            <a:ext cx="480009" cy="238915"/>
          </a:xfrm>
          <a:prstGeom prst="rect">
            <a:avLst/>
          </a:prstGeom>
        </p:spPr>
        <p:txBody>
          <a:bodyPr anchor="t" rtlCol="false" tIns="0" lIns="0" bIns="0" rIns="0">
            <a:spAutoFit/>
          </a:bodyPr>
          <a:lstStyle/>
          <a:p>
            <a:pPr algn="l">
              <a:lnSpc>
                <a:spcPts val="2252"/>
              </a:lnSpc>
            </a:pPr>
            <a:r>
              <a:rPr lang="en-US" sz="2252" b="true">
                <a:solidFill>
                  <a:srgbClr val="272525"/>
                </a:solidFill>
                <a:latin typeface="Inter Bold"/>
                <a:ea typeface="Inter Bold"/>
                <a:cs typeface="Inter Bold"/>
                <a:sym typeface="Inter Bold"/>
              </a:rPr>
              <a:t>92%</a:t>
            </a:r>
          </a:p>
        </p:txBody>
      </p:sp>
      <p:sp>
        <p:nvSpPr>
          <p:cNvPr name="TextBox 41" id="41"/>
          <p:cNvSpPr txBox="true"/>
          <p:nvPr/>
        </p:nvSpPr>
        <p:spPr>
          <a:xfrm rot="0">
            <a:off x="1918733" y="3542437"/>
            <a:ext cx="3143117" cy="377052"/>
          </a:xfrm>
          <a:prstGeom prst="rect">
            <a:avLst/>
          </a:prstGeom>
        </p:spPr>
        <p:txBody>
          <a:bodyPr anchor="t" rtlCol="false" tIns="0" lIns="0" bIns="0" rIns="0">
            <a:spAutoFit/>
          </a:bodyPr>
          <a:lstStyle/>
          <a:p>
            <a:pPr algn="l">
              <a:lnSpc>
                <a:spcPts val="2802"/>
              </a:lnSpc>
            </a:pPr>
            <a:r>
              <a:rPr lang="en-US" sz="2252" b="true">
                <a:solidFill>
                  <a:srgbClr val="272525"/>
                </a:solidFill>
                <a:latin typeface="Inter Bold"/>
                <a:ea typeface="Inter Bold"/>
                <a:cs typeface="Inter Bold"/>
                <a:sym typeface="Inter Bold"/>
              </a:rPr>
              <a:t>Presentación Personal</a:t>
            </a:r>
          </a:p>
        </p:txBody>
      </p:sp>
      <p:sp>
        <p:nvSpPr>
          <p:cNvPr name="TextBox 42" id="42"/>
          <p:cNvSpPr txBox="true"/>
          <p:nvPr/>
        </p:nvSpPr>
        <p:spPr>
          <a:xfrm rot="0">
            <a:off x="1907378" y="3828382"/>
            <a:ext cx="4634135" cy="433184"/>
          </a:xfrm>
          <a:prstGeom prst="rect">
            <a:avLst/>
          </a:prstGeom>
        </p:spPr>
        <p:txBody>
          <a:bodyPr anchor="t" rtlCol="false" tIns="0" lIns="0" bIns="0" rIns="0">
            <a:spAutoFit/>
          </a:bodyPr>
          <a:lstStyle/>
          <a:p>
            <a:pPr algn="l">
              <a:lnSpc>
                <a:spcPts val="2857"/>
              </a:lnSpc>
            </a:pPr>
            <a:r>
              <a:rPr lang="en-US" sz="1758">
                <a:solidFill>
                  <a:srgbClr val="272525"/>
                </a:solidFill>
                <a:latin typeface="Inter"/>
                <a:ea typeface="Inter"/>
                <a:cs typeface="Inter"/>
                <a:sym typeface="Inter"/>
              </a:rPr>
              <a:t>Fortaleza destacada - 4.6/5.0</a:t>
            </a:r>
          </a:p>
        </p:txBody>
      </p:sp>
      <p:sp>
        <p:nvSpPr>
          <p:cNvPr name="TextBox 43" id="43"/>
          <p:cNvSpPr txBox="true"/>
          <p:nvPr/>
        </p:nvSpPr>
        <p:spPr>
          <a:xfrm rot="0">
            <a:off x="5105724" y="4566422"/>
            <a:ext cx="663141" cy="248197"/>
          </a:xfrm>
          <a:prstGeom prst="rect">
            <a:avLst/>
          </a:prstGeom>
        </p:spPr>
        <p:txBody>
          <a:bodyPr anchor="t" rtlCol="false" tIns="0" lIns="0" bIns="0" rIns="0">
            <a:spAutoFit/>
          </a:bodyPr>
          <a:lstStyle/>
          <a:p>
            <a:pPr algn="l">
              <a:lnSpc>
                <a:spcPts val="2252"/>
              </a:lnSpc>
            </a:pPr>
            <a:r>
              <a:rPr lang="en-US" sz="2252" b="true">
                <a:solidFill>
                  <a:srgbClr val="272525"/>
                </a:solidFill>
                <a:latin typeface="Inter Bold"/>
                <a:ea typeface="Inter Bold"/>
                <a:cs typeface="Inter Bold"/>
                <a:sym typeface="Inter Bold"/>
              </a:rPr>
              <a:t>86%</a:t>
            </a:r>
          </a:p>
        </p:txBody>
      </p:sp>
      <p:sp>
        <p:nvSpPr>
          <p:cNvPr name="TextBox 44" id="44"/>
          <p:cNvSpPr txBox="true"/>
          <p:nvPr/>
        </p:nvSpPr>
        <p:spPr>
          <a:xfrm rot="0">
            <a:off x="1841968" y="5040113"/>
            <a:ext cx="3263756" cy="377052"/>
          </a:xfrm>
          <a:prstGeom prst="rect">
            <a:avLst/>
          </a:prstGeom>
        </p:spPr>
        <p:txBody>
          <a:bodyPr anchor="t" rtlCol="false" tIns="0" lIns="0" bIns="0" rIns="0">
            <a:spAutoFit/>
          </a:bodyPr>
          <a:lstStyle/>
          <a:p>
            <a:pPr algn="l">
              <a:lnSpc>
                <a:spcPts val="2802"/>
              </a:lnSpc>
            </a:pPr>
            <a:r>
              <a:rPr lang="en-US" sz="2252" b="true">
                <a:solidFill>
                  <a:srgbClr val="272525"/>
                </a:solidFill>
                <a:latin typeface="Inter Bold"/>
                <a:ea typeface="Inter Bold"/>
                <a:cs typeface="Inter Bold"/>
                <a:sym typeface="Inter Bold"/>
              </a:rPr>
              <a:t>Cumplimiento del Perfil</a:t>
            </a:r>
          </a:p>
        </p:txBody>
      </p:sp>
      <p:sp>
        <p:nvSpPr>
          <p:cNvPr name="TextBox 45" id="45"/>
          <p:cNvSpPr txBox="true"/>
          <p:nvPr/>
        </p:nvSpPr>
        <p:spPr>
          <a:xfrm rot="0">
            <a:off x="1882144" y="5380407"/>
            <a:ext cx="4634135" cy="433184"/>
          </a:xfrm>
          <a:prstGeom prst="rect">
            <a:avLst/>
          </a:prstGeom>
        </p:spPr>
        <p:txBody>
          <a:bodyPr anchor="t" rtlCol="false" tIns="0" lIns="0" bIns="0" rIns="0">
            <a:spAutoFit/>
          </a:bodyPr>
          <a:lstStyle/>
          <a:p>
            <a:pPr algn="l">
              <a:lnSpc>
                <a:spcPts val="2857"/>
              </a:lnSpc>
            </a:pPr>
            <a:r>
              <a:rPr lang="en-US" sz="1758">
                <a:solidFill>
                  <a:srgbClr val="272525"/>
                </a:solidFill>
                <a:latin typeface="Inter"/>
                <a:ea typeface="Inter"/>
                <a:cs typeface="Inter"/>
                <a:sym typeface="Inter"/>
              </a:rPr>
              <a:t>Nivel estable - 4.3/5.0</a:t>
            </a:r>
          </a:p>
        </p:txBody>
      </p:sp>
      <p:sp>
        <p:nvSpPr>
          <p:cNvPr name="TextBox 46" id="46"/>
          <p:cNvSpPr txBox="true"/>
          <p:nvPr/>
        </p:nvSpPr>
        <p:spPr>
          <a:xfrm rot="0">
            <a:off x="5087663" y="6156579"/>
            <a:ext cx="638800" cy="248197"/>
          </a:xfrm>
          <a:prstGeom prst="rect">
            <a:avLst/>
          </a:prstGeom>
        </p:spPr>
        <p:txBody>
          <a:bodyPr anchor="t" rtlCol="false" tIns="0" lIns="0" bIns="0" rIns="0">
            <a:spAutoFit/>
          </a:bodyPr>
          <a:lstStyle/>
          <a:p>
            <a:pPr algn="l">
              <a:lnSpc>
                <a:spcPts val="2252"/>
              </a:lnSpc>
            </a:pPr>
            <a:r>
              <a:rPr lang="en-US" sz="2252" b="true">
                <a:solidFill>
                  <a:srgbClr val="272525"/>
                </a:solidFill>
                <a:latin typeface="Inter Bold"/>
                <a:ea typeface="Inter Bold"/>
                <a:cs typeface="Inter Bold"/>
                <a:sym typeface="Inter Bold"/>
              </a:rPr>
              <a:t>76%</a:t>
            </a:r>
          </a:p>
        </p:txBody>
      </p:sp>
      <p:sp>
        <p:nvSpPr>
          <p:cNvPr name="TextBox 47" id="47"/>
          <p:cNvSpPr txBox="true"/>
          <p:nvPr/>
        </p:nvSpPr>
        <p:spPr>
          <a:xfrm rot="0">
            <a:off x="1817843" y="6459950"/>
            <a:ext cx="3211940" cy="377052"/>
          </a:xfrm>
          <a:prstGeom prst="rect">
            <a:avLst/>
          </a:prstGeom>
        </p:spPr>
        <p:txBody>
          <a:bodyPr anchor="t" rtlCol="false" tIns="0" lIns="0" bIns="0" rIns="0">
            <a:spAutoFit/>
          </a:bodyPr>
          <a:lstStyle/>
          <a:p>
            <a:pPr algn="l">
              <a:lnSpc>
                <a:spcPts val="2802"/>
              </a:lnSpc>
            </a:pPr>
            <a:r>
              <a:rPr lang="en-US" sz="2252" b="true">
                <a:solidFill>
                  <a:srgbClr val="272525"/>
                </a:solidFill>
                <a:latin typeface="Inter Bold"/>
                <a:ea typeface="Inter Bold"/>
                <a:cs typeface="Inter Bold"/>
                <a:sym typeface="Inter Bold"/>
              </a:rPr>
              <a:t>Modelo de Supervisión</a:t>
            </a:r>
          </a:p>
        </p:txBody>
      </p:sp>
      <p:sp>
        <p:nvSpPr>
          <p:cNvPr name="TextBox 48" id="48"/>
          <p:cNvSpPr txBox="true"/>
          <p:nvPr/>
        </p:nvSpPr>
        <p:spPr>
          <a:xfrm rot="0">
            <a:off x="1817843" y="6746599"/>
            <a:ext cx="4634135" cy="433184"/>
          </a:xfrm>
          <a:prstGeom prst="rect">
            <a:avLst/>
          </a:prstGeom>
        </p:spPr>
        <p:txBody>
          <a:bodyPr anchor="t" rtlCol="false" tIns="0" lIns="0" bIns="0" rIns="0">
            <a:spAutoFit/>
          </a:bodyPr>
          <a:lstStyle/>
          <a:p>
            <a:pPr algn="l">
              <a:lnSpc>
                <a:spcPts val="2857"/>
              </a:lnSpc>
            </a:pPr>
            <a:r>
              <a:rPr lang="en-US" sz="1758">
                <a:solidFill>
                  <a:srgbClr val="272525"/>
                </a:solidFill>
                <a:latin typeface="Inter"/>
                <a:ea typeface="Inter"/>
                <a:cs typeface="Inter"/>
                <a:sym typeface="Inter"/>
              </a:rPr>
              <a:t>Área crítica - 3.8/5.0</a:t>
            </a:r>
          </a:p>
        </p:txBody>
      </p:sp>
      <p:sp>
        <p:nvSpPr>
          <p:cNvPr name="TextBox 49" id="49"/>
          <p:cNvSpPr txBox="true"/>
          <p:nvPr/>
        </p:nvSpPr>
        <p:spPr>
          <a:xfrm rot="0">
            <a:off x="11486140" y="3305861"/>
            <a:ext cx="669812" cy="248197"/>
          </a:xfrm>
          <a:prstGeom prst="rect">
            <a:avLst/>
          </a:prstGeom>
        </p:spPr>
        <p:txBody>
          <a:bodyPr anchor="t" rtlCol="false" tIns="0" lIns="0" bIns="0" rIns="0">
            <a:spAutoFit/>
          </a:bodyPr>
          <a:lstStyle/>
          <a:p>
            <a:pPr algn="l">
              <a:lnSpc>
                <a:spcPts val="2252"/>
              </a:lnSpc>
            </a:pPr>
            <a:r>
              <a:rPr lang="en-US" sz="2252" b="true">
                <a:solidFill>
                  <a:srgbClr val="272525"/>
                </a:solidFill>
                <a:latin typeface="Inter Bold"/>
                <a:ea typeface="Inter Bold"/>
                <a:cs typeface="Inter Bold"/>
                <a:sym typeface="Inter Bold"/>
              </a:rPr>
              <a:t>90%</a:t>
            </a:r>
          </a:p>
        </p:txBody>
      </p:sp>
      <p:sp>
        <p:nvSpPr>
          <p:cNvPr name="TextBox 50" id="50"/>
          <p:cNvSpPr txBox="true"/>
          <p:nvPr/>
        </p:nvSpPr>
        <p:spPr>
          <a:xfrm rot="0">
            <a:off x="7977757" y="3616616"/>
            <a:ext cx="2864015" cy="377052"/>
          </a:xfrm>
          <a:prstGeom prst="rect">
            <a:avLst/>
          </a:prstGeom>
        </p:spPr>
        <p:txBody>
          <a:bodyPr anchor="t" rtlCol="false" tIns="0" lIns="0" bIns="0" rIns="0">
            <a:spAutoFit/>
          </a:bodyPr>
          <a:lstStyle/>
          <a:p>
            <a:pPr algn="l">
              <a:lnSpc>
                <a:spcPts val="2802"/>
              </a:lnSpc>
            </a:pPr>
            <a:r>
              <a:rPr lang="en-US" sz="2252" b="true">
                <a:solidFill>
                  <a:srgbClr val="272525"/>
                </a:solidFill>
                <a:latin typeface="Inter Bold"/>
                <a:ea typeface="Inter Bold"/>
                <a:cs typeface="Inter Bold"/>
                <a:sym typeface="Inter Bold"/>
              </a:rPr>
              <a:t>Trato y Cordialidad</a:t>
            </a:r>
          </a:p>
        </p:txBody>
      </p:sp>
      <p:sp>
        <p:nvSpPr>
          <p:cNvPr name="TextBox 51" id="51"/>
          <p:cNvSpPr txBox="true"/>
          <p:nvPr/>
        </p:nvSpPr>
        <p:spPr>
          <a:xfrm rot="0">
            <a:off x="8063642" y="3898297"/>
            <a:ext cx="4634135" cy="433184"/>
          </a:xfrm>
          <a:prstGeom prst="rect">
            <a:avLst/>
          </a:prstGeom>
        </p:spPr>
        <p:txBody>
          <a:bodyPr anchor="t" rtlCol="false" tIns="0" lIns="0" bIns="0" rIns="0">
            <a:spAutoFit/>
          </a:bodyPr>
          <a:lstStyle/>
          <a:p>
            <a:pPr algn="l">
              <a:lnSpc>
                <a:spcPts val="2857"/>
              </a:lnSpc>
            </a:pPr>
            <a:r>
              <a:rPr lang="en-US" sz="1758">
                <a:solidFill>
                  <a:srgbClr val="272525"/>
                </a:solidFill>
                <a:latin typeface="Inter"/>
                <a:ea typeface="Inter"/>
                <a:cs typeface="Inter"/>
                <a:sym typeface="Inter"/>
              </a:rPr>
              <a:t>Excelente valoración - 4.5/5.0</a:t>
            </a:r>
          </a:p>
        </p:txBody>
      </p:sp>
      <p:sp>
        <p:nvSpPr>
          <p:cNvPr name="TextBox 52" id="52"/>
          <p:cNvSpPr txBox="true"/>
          <p:nvPr/>
        </p:nvSpPr>
        <p:spPr>
          <a:xfrm rot="0">
            <a:off x="11434938" y="4567591"/>
            <a:ext cx="670727" cy="248197"/>
          </a:xfrm>
          <a:prstGeom prst="rect">
            <a:avLst/>
          </a:prstGeom>
        </p:spPr>
        <p:txBody>
          <a:bodyPr anchor="t" rtlCol="false" tIns="0" lIns="0" bIns="0" rIns="0">
            <a:spAutoFit/>
          </a:bodyPr>
          <a:lstStyle/>
          <a:p>
            <a:pPr algn="l">
              <a:lnSpc>
                <a:spcPts val="2252"/>
              </a:lnSpc>
            </a:pPr>
            <a:r>
              <a:rPr lang="en-US" sz="2252" b="true">
                <a:solidFill>
                  <a:srgbClr val="272525"/>
                </a:solidFill>
                <a:latin typeface="Inter Bold"/>
                <a:ea typeface="Inter Bold"/>
                <a:cs typeface="Inter Bold"/>
                <a:sym typeface="Inter Bold"/>
              </a:rPr>
              <a:t>84%</a:t>
            </a:r>
          </a:p>
        </p:txBody>
      </p:sp>
      <p:sp>
        <p:nvSpPr>
          <p:cNvPr name="TextBox 53" id="53"/>
          <p:cNvSpPr txBox="true"/>
          <p:nvPr/>
        </p:nvSpPr>
        <p:spPr>
          <a:xfrm rot="0">
            <a:off x="7977757" y="5026236"/>
            <a:ext cx="3938020" cy="377052"/>
          </a:xfrm>
          <a:prstGeom prst="rect">
            <a:avLst/>
          </a:prstGeom>
        </p:spPr>
        <p:txBody>
          <a:bodyPr anchor="t" rtlCol="false" tIns="0" lIns="0" bIns="0" rIns="0">
            <a:spAutoFit/>
          </a:bodyPr>
          <a:lstStyle/>
          <a:p>
            <a:pPr algn="l">
              <a:lnSpc>
                <a:spcPts val="2802"/>
              </a:lnSpc>
            </a:pPr>
            <a:r>
              <a:rPr lang="en-US" sz="2252" b="true">
                <a:solidFill>
                  <a:srgbClr val="272525"/>
                </a:solidFill>
                <a:latin typeface="Inter Bold"/>
                <a:ea typeface="Inter Bold"/>
                <a:cs typeface="Inter Bold"/>
                <a:sym typeface="Inter Bold"/>
              </a:rPr>
              <a:t>Atención Director Comercial</a:t>
            </a:r>
          </a:p>
        </p:txBody>
      </p:sp>
      <p:sp>
        <p:nvSpPr>
          <p:cNvPr name="TextBox 54" id="54"/>
          <p:cNvSpPr txBox="true"/>
          <p:nvPr/>
        </p:nvSpPr>
        <p:spPr>
          <a:xfrm rot="0">
            <a:off x="7977757" y="5346048"/>
            <a:ext cx="4634135" cy="433184"/>
          </a:xfrm>
          <a:prstGeom prst="rect">
            <a:avLst/>
          </a:prstGeom>
        </p:spPr>
        <p:txBody>
          <a:bodyPr anchor="t" rtlCol="false" tIns="0" lIns="0" bIns="0" rIns="0">
            <a:spAutoFit/>
          </a:bodyPr>
          <a:lstStyle/>
          <a:p>
            <a:pPr algn="l">
              <a:lnSpc>
                <a:spcPts val="2857"/>
              </a:lnSpc>
            </a:pPr>
            <a:r>
              <a:rPr lang="en-US" sz="1758">
                <a:solidFill>
                  <a:srgbClr val="272525"/>
                </a:solidFill>
                <a:latin typeface="Inter"/>
                <a:ea typeface="Inter"/>
                <a:cs typeface="Inter"/>
                <a:sym typeface="Inter"/>
              </a:rPr>
              <a:t>Desempeño adecuado - 4.2/5.0</a:t>
            </a:r>
          </a:p>
        </p:txBody>
      </p:sp>
      <p:sp>
        <p:nvSpPr>
          <p:cNvPr name="TextBox 55" id="55"/>
          <p:cNvSpPr txBox="true"/>
          <p:nvPr/>
        </p:nvSpPr>
        <p:spPr>
          <a:xfrm rot="0">
            <a:off x="15817111" y="3265811"/>
            <a:ext cx="669812" cy="248197"/>
          </a:xfrm>
          <a:prstGeom prst="rect">
            <a:avLst/>
          </a:prstGeom>
        </p:spPr>
        <p:txBody>
          <a:bodyPr anchor="t" rtlCol="false" tIns="0" lIns="0" bIns="0" rIns="0">
            <a:spAutoFit/>
          </a:bodyPr>
          <a:lstStyle/>
          <a:p>
            <a:pPr algn="l">
              <a:lnSpc>
                <a:spcPts val="2252"/>
              </a:lnSpc>
            </a:pPr>
            <a:r>
              <a:rPr lang="en-US" sz="2252" b="true">
                <a:solidFill>
                  <a:srgbClr val="272525"/>
                </a:solidFill>
                <a:latin typeface="Inter Bold"/>
                <a:ea typeface="Inter Bold"/>
                <a:cs typeface="Inter Bold"/>
                <a:sym typeface="Inter Bold"/>
              </a:rPr>
              <a:t>90%</a:t>
            </a:r>
          </a:p>
        </p:txBody>
      </p:sp>
      <p:sp>
        <p:nvSpPr>
          <p:cNvPr name="TextBox 56" id="56"/>
          <p:cNvSpPr txBox="true"/>
          <p:nvPr/>
        </p:nvSpPr>
        <p:spPr>
          <a:xfrm rot="0">
            <a:off x="12514771" y="3630678"/>
            <a:ext cx="2864015" cy="377052"/>
          </a:xfrm>
          <a:prstGeom prst="rect">
            <a:avLst/>
          </a:prstGeom>
        </p:spPr>
        <p:txBody>
          <a:bodyPr anchor="t" rtlCol="false" tIns="0" lIns="0" bIns="0" rIns="0">
            <a:spAutoFit/>
          </a:bodyPr>
          <a:lstStyle/>
          <a:p>
            <a:pPr algn="l">
              <a:lnSpc>
                <a:spcPts val="2802"/>
              </a:lnSpc>
            </a:pPr>
            <a:r>
              <a:rPr lang="en-US" sz="2252" b="true">
                <a:solidFill>
                  <a:srgbClr val="272525"/>
                </a:solidFill>
                <a:latin typeface="Inter Bold"/>
                <a:ea typeface="Inter Bold"/>
                <a:cs typeface="Inter Bold"/>
                <a:sym typeface="Inter Bold"/>
              </a:rPr>
              <a:t>Gestión Comercial</a:t>
            </a:r>
          </a:p>
        </p:txBody>
      </p:sp>
      <p:sp>
        <p:nvSpPr>
          <p:cNvPr name="TextBox 57" id="57"/>
          <p:cNvSpPr txBox="true"/>
          <p:nvPr/>
        </p:nvSpPr>
        <p:spPr>
          <a:xfrm rot="0">
            <a:off x="12514771" y="3941054"/>
            <a:ext cx="4634135" cy="433184"/>
          </a:xfrm>
          <a:prstGeom prst="rect">
            <a:avLst/>
          </a:prstGeom>
        </p:spPr>
        <p:txBody>
          <a:bodyPr anchor="t" rtlCol="false" tIns="0" lIns="0" bIns="0" rIns="0">
            <a:spAutoFit/>
          </a:bodyPr>
          <a:lstStyle/>
          <a:p>
            <a:pPr algn="l">
              <a:lnSpc>
                <a:spcPts val="2857"/>
              </a:lnSpc>
            </a:pPr>
            <a:r>
              <a:rPr lang="en-US" sz="1758">
                <a:solidFill>
                  <a:srgbClr val="272525"/>
                </a:solidFill>
                <a:latin typeface="Inter"/>
                <a:ea typeface="Inter"/>
                <a:cs typeface="Inter"/>
                <a:sym typeface="Inter"/>
              </a:rPr>
              <a:t>Alta fidelización - 4.5/5.0</a:t>
            </a:r>
          </a:p>
        </p:txBody>
      </p:sp>
      <p:sp>
        <p:nvSpPr>
          <p:cNvPr name="TextBox 58" id="58"/>
          <p:cNvSpPr txBox="true"/>
          <p:nvPr/>
        </p:nvSpPr>
        <p:spPr>
          <a:xfrm rot="0">
            <a:off x="15788541" y="4592163"/>
            <a:ext cx="670203" cy="248197"/>
          </a:xfrm>
          <a:prstGeom prst="rect">
            <a:avLst/>
          </a:prstGeom>
        </p:spPr>
        <p:txBody>
          <a:bodyPr anchor="t" rtlCol="false" tIns="0" lIns="0" bIns="0" rIns="0">
            <a:spAutoFit/>
          </a:bodyPr>
          <a:lstStyle/>
          <a:p>
            <a:pPr algn="l">
              <a:lnSpc>
                <a:spcPts val="2252"/>
              </a:lnSpc>
            </a:pPr>
            <a:r>
              <a:rPr lang="en-US" sz="2252" b="true">
                <a:solidFill>
                  <a:srgbClr val="272525"/>
                </a:solidFill>
                <a:latin typeface="Inter Bold"/>
                <a:ea typeface="Inter Bold"/>
                <a:cs typeface="Inter Bold"/>
                <a:sym typeface="Inter Bold"/>
              </a:rPr>
              <a:t>80%</a:t>
            </a:r>
          </a:p>
        </p:txBody>
      </p:sp>
      <p:sp>
        <p:nvSpPr>
          <p:cNvPr name="TextBox 59" id="59"/>
          <p:cNvSpPr txBox="true"/>
          <p:nvPr/>
        </p:nvSpPr>
        <p:spPr>
          <a:xfrm rot="0">
            <a:off x="12405437" y="4973827"/>
            <a:ext cx="3928076" cy="377052"/>
          </a:xfrm>
          <a:prstGeom prst="rect">
            <a:avLst/>
          </a:prstGeom>
        </p:spPr>
        <p:txBody>
          <a:bodyPr anchor="t" rtlCol="false" tIns="0" lIns="0" bIns="0" rIns="0">
            <a:spAutoFit/>
          </a:bodyPr>
          <a:lstStyle/>
          <a:p>
            <a:pPr algn="l">
              <a:lnSpc>
                <a:spcPts val="2802"/>
              </a:lnSpc>
            </a:pPr>
            <a:r>
              <a:rPr lang="en-US" sz="2252" b="true">
                <a:solidFill>
                  <a:srgbClr val="272525"/>
                </a:solidFill>
                <a:latin typeface="Inter Bold"/>
                <a:ea typeface="Inter Bold"/>
                <a:cs typeface="Inter Bold"/>
                <a:sym typeface="Inter Bold"/>
              </a:rPr>
              <a:t>Cumplimiento de Consignas</a:t>
            </a:r>
          </a:p>
        </p:txBody>
      </p:sp>
      <p:sp>
        <p:nvSpPr>
          <p:cNvPr name="TextBox 60" id="60"/>
          <p:cNvSpPr txBox="true"/>
          <p:nvPr/>
        </p:nvSpPr>
        <p:spPr>
          <a:xfrm rot="0">
            <a:off x="12422577" y="5288921"/>
            <a:ext cx="4634135" cy="433184"/>
          </a:xfrm>
          <a:prstGeom prst="rect">
            <a:avLst/>
          </a:prstGeom>
        </p:spPr>
        <p:txBody>
          <a:bodyPr anchor="t" rtlCol="false" tIns="0" lIns="0" bIns="0" rIns="0">
            <a:spAutoFit/>
          </a:bodyPr>
          <a:lstStyle/>
          <a:p>
            <a:pPr algn="l">
              <a:lnSpc>
                <a:spcPts val="2857"/>
              </a:lnSpc>
            </a:pPr>
            <a:r>
              <a:rPr lang="en-US" sz="1758">
                <a:solidFill>
                  <a:srgbClr val="272525"/>
                </a:solidFill>
                <a:latin typeface="Inter"/>
                <a:ea typeface="Inter"/>
                <a:cs typeface="Inter"/>
                <a:sym typeface="Inter"/>
              </a:rPr>
              <a:t>Requiere atención - 4.0/5.0</a:t>
            </a:r>
          </a:p>
        </p:txBody>
      </p:sp>
      <p:grpSp>
        <p:nvGrpSpPr>
          <p:cNvPr name="Group 61" id="61"/>
          <p:cNvGrpSpPr/>
          <p:nvPr/>
        </p:nvGrpSpPr>
        <p:grpSpPr>
          <a:xfrm rot="0">
            <a:off x="0" y="9501749"/>
            <a:ext cx="18288000" cy="785498"/>
            <a:chOff x="0" y="0"/>
            <a:chExt cx="24384000" cy="1047331"/>
          </a:xfrm>
        </p:grpSpPr>
        <p:sp>
          <p:nvSpPr>
            <p:cNvPr name="Freeform 62" id="62"/>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63" id="63"/>
          <p:cNvGrpSpPr/>
          <p:nvPr/>
        </p:nvGrpSpPr>
        <p:grpSpPr>
          <a:xfrm rot="0">
            <a:off x="-304800" y="-482717"/>
            <a:ext cx="2728093" cy="1899533"/>
            <a:chOff x="0" y="0"/>
            <a:chExt cx="3637458" cy="2532710"/>
          </a:xfrm>
        </p:grpSpPr>
        <p:sp>
          <p:nvSpPr>
            <p:cNvPr name="Freeform 64" id="64"/>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65" id="65"/>
          <p:cNvGrpSpPr/>
          <p:nvPr/>
        </p:nvGrpSpPr>
        <p:grpSpPr>
          <a:xfrm rot="0">
            <a:off x="-33176" y="-62465"/>
            <a:ext cx="1933575" cy="1809750"/>
            <a:chOff x="0" y="0"/>
            <a:chExt cx="2578100" cy="2413000"/>
          </a:xfrm>
        </p:grpSpPr>
        <p:sp>
          <p:nvSpPr>
            <p:cNvPr name="Freeform 66" id="66"/>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67" id="67"/>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68" id="68"/>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997258" y="75503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3.1 S</a:t>
            </a:r>
            <a:r>
              <a:rPr lang="en-US" sz="2803" b="true">
                <a:solidFill>
                  <a:srgbClr val="000000"/>
                </a:solidFill>
                <a:latin typeface="Tahoma Bold"/>
                <a:ea typeface="Tahoma Bold"/>
                <a:cs typeface="Tahoma Bold"/>
                <a:sym typeface="Tahoma Bold"/>
              </a:rPr>
              <a:t>ATISFACCIÓN DEL CLIENTE</a:t>
            </a:r>
          </a:p>
        </p:txBody>
      </p:sp>
      <p:sp>
        <p:nvSpPr>
          <p:cNvPr name="TextBox 3" id="3"/>
          <p:cNvSpPr txBox="true"/>
          <p:nvPr/>
        </p:nvSpPr>
        <p:spPr>
          <a:xfrm rot="0">
            <a:off x="5163689" y="2165048"/>
            <a:ext cx="7751376" cy="536188"/>
          </a:xfrm>
          <a:prstGeom prst="rect">
            <a:avLst/>
          </a:prstGeom>
        </p:spPr>
        <p:txBody>
          <a:bodyPr anchor="t" rtlCol="false" tIns="0" lIns="0" bIns="0" rIns="0">
            <a:spAutoFit/>
          </a:bodyPr>
          <a:lstStyle/>
          <a:p>
            <a:pPr algn="l">
              <a:lnSpc>
                <a:spcPts val="5231"/>
              </a:lnSpc>
            </a:pPr>
            <a:r>
              <a:rPr lang="en-US" sz="3600" b="true">
                <a:solidFill>
                  <a:srgbClr val="000000"/>
                </a:solidFill>
                <a:latin typeface="Aptos Bold"/>
                <a:ea typeface="Aptos Bold"/>
                <a:cs typeface="Aptos Bold"/>
                <a:sym typeface="Aptos Bold"/>
              </a:rPr>
              <a:t>HALLAZGOS PRINCIPALES DEL ANÁLISIS</a:t>
            </a:r>
          </a:p>
        </p:txBody>
      </p:sp>
      <p:grpSp>
        <p:nvGrpSpPr>
          <p:cNvPr name="Group 4" id="4"/>
          <p:cNvGrpSpPr/>
          <p:nvPr/>
        </p:nvGrpSpPr>
        <p:grpSpPr>
          <a:xfrm rot="0">
            <a:off x="2082432" y="2958022"/>
            <a:ext cx="7196257" cy="2230022"/>
            <a:chOff x="0" y="0"/>
            <a:chExt cx="12793345" cy="3964483"/>
          </a:xfrm>
        </p:grpSpPr>
        <p:sp>
          <p:nvSpPr>
            <p:cNvPr name="Freeform 5" id="5"/>
            <p:cNvSpPr/>
            <p:nvPr/>
          </p:nvSpPr>
          <p:spPr>
            <a:xfrm flipH="false" flipV="false" rot="0">
              <a:off x="22860" y="22860"/>
              <a:ext cx="12747625" cy="3918839"/>
            </a:xfrm>
            <a:custGeom>
              <a:avLst/>
              <a:gdLst/>
              <a:ahLst/>
              <a:cxnLst/>
              <a:rect r="r" b="b" t="t" l="l"/>
              <a:pathLst>
                <a:path h="3918839" w="12747625">
                  <a:moveTo>
                    <a:pt x="0" y="143891"/>
                  </a:moveTo>
                  <a:cubicBezTo>
                    <a:pt x="0" y="64389"/>
                    <a:pt x="64897" y="0"/>
                    <a:pt x="145034" y="0"/>
                  </a:cubicBezTo>
                  <a:lnTo>
                    <a:pt x="12602591" y="0"/>
                  </a:lnTo>
                  <a:cubicBezTo>
                    <a:pt x="12682728" y="0"/>
                    <a:pt x="12747625" y="64389"/>
                    <a:pt x="12747625" y="143891"/>
                  </a:cubicBezTo>
                  <a:lnTo>
                    <a:pt x="12747625" y="3774948"/>
                  </a:lnTo>
                  <a:cubicBezTo>
                    <a:pt x="12747625" y="3854450"/>
                    <a:pt x="12682728" y="3918839"/>
                    <a:pt x="12602591" y="3918839"/>
                  </a:cubicBezTo>
                  <a:lnTo>
                    <a:pt x="145034" y="3918839"/>
                  </a:lnTo>
                  <a:cubicBezTo>
                    <a:pt x="64897" y="3918839"/>
                    <a:pt x="0" y="3854450"/>
                    <a:pt x="0" y="3774948"/>
                  </a:cubicBezTo>
                  <a:close/>
                </a:path>
              </a:pathLst>
            </a:custGeom>
            <a:solidFill>
              <a:srgbClr val="FFFFFF"/>
            </a:solidFill>
          </p:spPr>
        </p:sp>
        <p:sp>
          <p:nvSpPr>
            <p:cNvPr name="Freeform 6" id="6"/>
            <p:cNvSpPr/>
            <p:nvPr/>
          </p:nvSpPr>
          <p:spPr>
            <a:xfrm flipH="false" flipV="false" rot="0">
              <a:off x="0" y="0"/>
              <a:ext cx="12793345" cy="3964559"/>
            </a:xfrm>
            <a:custGeom>
              <a:avLst/>
              <a:gdLst/>
              <a:ahLst/>
              <a:cxnLst/>
              <a:rect r="r" b="b" t="t" l="l"/>
              <a:pathLst>
                <a:path h="3964559" w="12793345">
                  <a:moveTo>
                    <a:pt x="0" y="166751"/>
                  </a:moveTo>
                  <a:cubicBezTo>
                    <a:pt x="0" y="74422"/>
                    <a:pt x="75311" y="0"/>
                    <a:pt x="167894" y="0"/>
                  </a:cubicBezTo>
                  <a:lnTo>
                    <a:pt x="12625451" y="0"/>
                  </a:lnTo>
                  <a:lnTo>
                    <a:pt x="12625451" y="22860"/>
                  </a:lnTo>
                  <a:lnTo>
                    <a:pt x="12625451" y="0"/>
                  </a:lnTo>
                  <a:cubicBezTo>
                    <a:pt x="12718034" y="0"/>
                    <a:pt x="12793345" y="74422"/>
                    <a:pt x="12793345" y="166751"/>
                  </a:cubicBezTo>
                  <a:lnTo>
                    <a:pt x="12770485" y="166751"/>
                  </a:lnTo>
                  <a:lnTo>
                    <a:pt x="12793345" y="166751"/>
                  </a:lnTo>
                  <a:lnTo>
                    <a:pt x="12793345" y="3797808"/>
                  </a:lnTo>
                  <a:lnTo>
                    <a:pt x="12770485" y="3797808"/>
                  </a:lnTo>
                  <a:lnTo>
                    <a:pt x="12793345" y="3797808"/>
                  </a:lnTo>
                  <a:cubicBezTo>
                    <a:pt x="12793345" y="3890010"/>
                    <a:pt x="12718034" y="3964559"/>
                    <a:pt x="12625451" y="3964559"/>
                  </a:cubicBezTo>
                  <a:lnTo>
                    <a:pt x="12625451" y="3941699"/>
                  </a:lnTo>
                  <a:lnTo>
                    <a:pt x="12625451" y="3964559"/>
                  </a:lnTo>
                  <a:lnTo>
                    <a:pt x="167894" y="3964559"/>
                  </a:lnTo>
                  <a:lnTo>
                    <a:pt x="167894" y="3941699"/>
                  </a:lnTo>
                  <a:lnTo>
                    <a:pt x="167894" y="3964559"/>
                  </a:lnTo>
                  <a:cubicBezTo>
                    <a:pt x="75311" y="3964432"/>
                    <a:pt x="0" y="3890010"/>
                    <a:pt x="0" y="3797808"/>
                  </a:cubicBezTo>
                  <a:lnTo>
                    <a:pt x="0" y="166751"/>
                  </a:lnTo>
                  <a:lnTo>
                    <a:pt x="22860" y="166751"/>
                  </a:lnTo>
                  <a:lnTo>
                    <a:pt x="0" y="166751"/>
                  </a:lnTo>
                  <a:moveTo>
                    <a:pt x="45720" y="166751"/>
                  </a:moveTo>
                  <a:lnTo>
                    <a:pt x="45720" y="3797808"/>
                  </a:lnTo>
                  <a:lnTo>
                    <a:pt x="22860" y="3797808"/>
                  </a:lnTo>
                  <a:lnTo>
                    <a:pt x="45720" y="3797808"/>
                  </a:lnTo>
                  <a:cubicBezTo>
                    <a:pt x="45720" y="3864483"/>
                    <a:pt x="100203" y="3918839"/>
                    <a:pt x="167894" y="3918839"/>
                  </a:cubicBezTo>
                  <a:lnTo>
                    <a:pt x="12625451" y="3918839"/>
                  </a:lnTo>
                  <a:cubicBezTo>
                    <a:pt x="12693142" y="3918839"/>
                    <a:pt x="12747625" y="3864483"/>
                    <a:pt x="12747625" y="3797808"/>
                  </a:cubicBezTo>
                  <a:lnTo>
                    <a:pt x="12747625" y="166751"/>
                  </a:lnTo>
                  <a:cubicBezTo>
                    <a:pt x="12747625" y="100076"/>
                    <a:pt x="12693142" y="45720"/>
                    <a:pt x="12625451" y="45720"/>
                  </a:cubicBezTo>
                  <a:lnTo>
                    <a:pt x="167894" y="45720"/>
                  </a:lnTo>
                  <a:lnTo>
                    <a:pt x="167894" y="22860"/>
                  </a:lnTo>
                  <a:lnTo>
                    <a:pt x="167894" y="45720"/>
                  </a:lnTo>
                  <a:cubicBezTo>
                    <a:pt x="100203" y="45720"/>
                    <a:pt x="45720" y="100076"/>
                    <a:pt x="45720" y="166751"/>
                  </a:cubicBezTo>
                  <a:close/>
                </a:path>
              </a:pathLst>
            </a:custGeom>
            <a:solidFill>
              <a:srgbClr val="C0C1D7"/>
            </a:solidFill>
          </p:spPr>
        </p:sp>
      </p:grpSp>
      <p:sp>
        <p:nvSpPr>
          <p:cNvPr name="TextBox 7" id="7"/>
          <p:cNvSpPr txBox="true"/>
          <p:nvPr/>
        </p:nvSpPr>
        <p:spPr>
          <a:xfrm rot="0">
            <a:off x="2205391" y="3094661"/>
            <a:ext cx="2986473" cy="230993"/>
          </a:xfrm>
          <a:prstGeom prst="rect">
            <a:avLst/>
          </a:prstGeom>
        </p:spPr>
        <p:txBody>
          <a:bodyPr anchor="t" rtlCol="false" tIns="0" lIns="0" bIns="0" rIns="0">
            <a:spAutoFit/>
          </a:bodyPr>
          <a:lstStyle/>
          <a:p>
            <a:pPr algn="l">
              <a:lnSpc>
                <a:spcPts val="2587"/>
              </a:lnSpc>
            </a:pPr>
            <a:r>
              <a:rPr lang="en-US" sz="2081" b="true">
                <a:solidFill>
                  <a:srgbClr val="000000"/>
                </a:solidFill>
                <a:latin typeface="Inter Bold"/>
                <a:ea typeface="Inter Bold"/>
                <a:cs typeface="Inter Bold"/>
                <a:sym typeface="Inter Bold"/>
              </a:rPr>
              <a:t>🟢</a:t>
            </a:r>
            <a:r>
              <a:rPr lang="en-US" sz="2081" b="true">
                <a:solidFill>
                  <a:srgbClr val="272525"/>
                </a:solidFill>
                <a:latin typeface="Inter Bold"/>
                <a:ea typeface="Inter Bold"/>
                <a:cs typeface="Inter Bold"/>
                <a:sym typeface="Inter Bold"/>
              </a:rPr>
              <a:t> Fortalezas Destacadas</a:t>
            </a:r>
          </a:p>
        </p:txBody>
      </p:sp>
      <p:sp>
        <p:nvSpPr>
          <p:cNvPr name="TextBox 8" id="8"/>
          <p:cNvSpPr txBox="true"/>
          <p:nvPr/>
        </p:nvSpPr>
        <p:spPr>
          <a:xfrm rot="0">
            <a:off x="2205391" y="3537883"/>
            <a:ext cx="7412491" cy="537458"/>
          </a:xfrm>
          <a:prstGeom prst="rect">
            <a:avLst/>
          </a:prstGeom>
        </p:spPr>
        <p:txBody>
          <a:bodyPr anchor="t" rtlCol="false" tIns="0" lIns="0" bIns="0" rIns="0">
            <a:spAutoFit/>
          </a:bodyPr>
          <a:lstStyle/>
          <a:p>
            <a:pPr algn="l">
              <a:lnSpc>
                <a:spcPts val="2643"/>
              </a:lnSpc>
            </a:pPr>
            <a:r>
              <a:rPr lang="en-US" sz="1631">
                <a:solidFill>
                  <a:srgbClr val="272525"/>
                </a:solidFill>
                <a:latin typeface="Inter"/>
                <a:ea typeface="Inter"/>
                <a:cs typeface="Inter"/>
                <a:sym typeface="Inter"/>
              </a:rPr>
              <a:t>Gran número de encuestados calificó con </a:t>
            </a:r>
            <a:r>
              <a:rPr lang="en-US" sz="1631" b="true">
                <a:solidFill>
                  <a:srgbClr val="272525"/>
                </a:solidFill>
                <a:latin typeface="Inter Bold"/>
                <a:ea typeface="Inter Bold"/>
                <a:cs typeface="Inter Bold"/>
                <a:sym typeface="Inter Bold"/>
              </a:rPr>
              <a:t>5 (Excelente)</a:t>
            </a:r>
            <a:r>
              <a:rPr lang="en-US" sz="1631">
                <a:solidFill>
                  <a:srgbClr val="272525"/>
                </a:solidFill>
                <a:latin typeface="Inter"/>
                <a:ea typeface="Inter"/>
                <a:cs typeface="Inter"/>
                <a:sym typeface="Inter"/>
              </a:rPr>
              <a:t> la presentación personal de los guardas y la gestión para renovación de contratos.</a:t>
            </a:r>
          </a:p>
        </p:txBody>
      </p:sp>
      <p:sp>
        <p:nvSpPr>
          <p:cNvPr name="TextBox 9" id="9"/>
          <p:cNvSpPr txBox="true"/>
          <p:nvPr/>
        </p:nvSpPr>
        <p:spPr>
          <a:xfrm rot="0">
            <a:off x="2205391" y="4281969"/>
            <a:ext cx="7412491" cy="537458"/>
          </a:xfrm>
          <a:prstGeom prst="rect">
            <a:avLst/>
          </a:prstGeom>
        </p:spPr>
        <p:txBody>
          <a:bodyPr anchor="t" rtlCol="false" tIns="0" lIns="0" bIns="0" rIns="0">
            <a:spAutoFit/>
          </a:bodyPr>
          <a:lstStyle/>
          <a:p>
            <a:pPr algn="l">
              <a:lnSpc>
                <a:spcPts val="2643"/>
              </a:lnSpc>
            </a:pPr>
            <a:r>
              <a:rPr lang="en-US" sz="1631">
                <a:solidFill>
                  <a:srgbClr val="272525"/>
                </a:solidFill>
                <a:latin typeface="Inter"/>
                <a:ea typeface="Inter"/>
                <a:cs typeface="Inter"/>
                <a:sym typeface="Inter"/>
              </a:rPr>
              <a:t>Clientes como Edificio Prestigio 90, Edificio Imperial y Edificio Cumbre reportaron </a:t>
            </a:r>
            <a:r>
              <a:rPr lang="en-US" sz="1631" b="true">
                <a:solidFill>
                  <a:srgbClr val="272525"/>
                </a:solidFill>
                <a:latin typeface="Inter Bold"/>
                <a:ea typeface="Inter Bold"/>
                <a:cs typeface="Inter Bold"/>
                <a:sym typeface="Inter Bold"/>
              </a:rPr>
              <a:t>satisfacción total</a:t>
            </a:r>
            <a:r>
              <a:rPr lang="en-US" sz="1631">
                <a:solidFill>
                  <a:srgbClr val="272525"/>
                </a:solidFill>
                <a:latin typeface="Inter"/>
                <a:ea typeface="Inter"/>
                <a:cs typeface="Inter"/>
                <a:sym typeface="Inter"/>
              </a:rPr>
              <a:t> en todos los aspectos evaluados.</a:t>
            </a:r>
          </a:p>
        </p:txBody>
      </p:sp>
      <p:grpSp>
        <p:nvGrpSpPr>
          <p:cNvPr name="Group 10" id="10"/>
          <p:cNvGrpSpPr/>
          <p:nvPr/>
        </p:nvGrpSpPr>
        <p:grpSpPr>
          <a:xfrm rot="0">
            <a:off x="2082432" y="5897790"/>
            <a:ext cx="7196257" cy="2314411"/>
            <a:chOff x="0" y="0"/>
            <a:chExt cx="12793345" cy="4114508"/>
          </a:xfrm>
        </p:grpSpPr>
        <p:sp>
          <p:nvSpPr>
            <p:cNvPr name="Freeform 11" id="11"/>
            <p:cNvSpPr/>
            <p:nvPr/>
          </p:nvSpPr>
          <p:spPr>
            <a:xfrm flipH="false" flipV="false" rot="0">
              <a:off x="22860" y="22860"/>
              <a:ext cx="12747626" cy="4068826"/>
            </a:xfrm>
            <a:custGeom>
              <a:avLst/>
              <a:gdLst/>
              <a:ahLst/>
              <a:cxnLst/>
              <a:rect r="r" b="b" t="t" l="l"/>
              <a:pathLst>
                <a:path h="4068826" w="12747626">
                  <a:moveTo>
                    <a:pt x="0" y="149352"/>
                  </a:moveTo>
                  <a:cubicBezTo>
                    <a:pt x="0" y="66929"/>
                    <a:pt x="67437" y="0"/>
                    <a:pt x="150495" y="0"/>
                  </a:cubicBezTo>
                  <a:lnTo>
                    <a:pt x="12597130" y="0"/>
                  </a:lnTo>
                  <a:cubicBezTo>
                    <a:pt x="12680188" y="0"/>
                    <a:pt x="12747626" y="66929"/>
                    <a:pt x="12747626" y="149352"/>
                  </a:cubicBezTo>
                  <a:lnTo>
                    <a:pt x="12747626" y="3919474"/>
                  </a:lnTo>
                  <a:cubicBezTo>
                    <a:pt x="12747626" y="4002024"/>
                    <a:pt x="12680188" y="4068826"/>
                    <a:pt x="12597130" y="4068826"/>
                  </a:cubicBezTo>
                  <a:lnTo>
                    <a:pt x="150495" y="4068826"/>
                  </a:lnTo>
                  <a:cubicBezTo>
                    <a:pt x="67437" y="4068826"/>
                    <a:pt x="0" y="4001897"/>
                    <a:pt x="0" y="3919474"/>
                  </a:cubicBezTo>
                  <a:close/>
                </a:path>
              </a:pathLst>
            </a:custGeom>
            <a:solidFill>
              <a:srgbClr val="FFFFFF"/>
            </a:solidFill>
          </p:spPr>
        </p:sp>
        <p:sp>
          <p:nvSpPr>
            <p:cNvPr name="Freeform 12" id="12"/>
            <p:cNvSpPr/>
            <p:nvPr/>
          </p:nvSpPr>
          <p:spPr>
            <a:xfrm flipH="false" flipV="false" rot="0">
              <a:off x="0" y="0"/>
              <a:ext cx="12793345" cy="4114546"/>
            </a:xfrm>
            <a:custGeom>
              <a:avLst/>
              <a:gdLst/>
              <a:ahLst/>
              <a:cxnLst/>
              <a:rect r="r" b="b" t="t" l="l"/>
              <a:pathLst>
                <a:path h="4114546" w="12793345">
                  <a:moveTo>
                    <a:pt x="0" y="172212"/>
                  </a:moveTo>
                  <a:cubicBezTo>
                    <a:pt x="0" y="76962"/>
                    <a:pt x="77724" y="0"/>
                    <a:pt x="173355" y="0"/>
                  </a:cubicBezTo>
                  <a:lnTo>
                    <a:pt x="12619990" y="0"/>
                  </a:lnTo>
                  <a:lnTo>
                    <a:pt x="12619990" y="22860"/>
                  </a:lnTo>
                  <a:lnTo>
                    <a:pt x="12619990" y="0"/>
                  </a:lnTo>
                  <a:cubicBezTo>
                    <a:pt x="12715622" y="0"/>
                    <a:pt x="12793345" y="76962"/>
                    <a:pt x="12793345" y="172212"/>
                  </a:cubicBezTo>
                  <a:lnTo>
                    <a:pt x="12770486" y="172212"/>
                  </a:lnTo>
                  <a:lnTo>
                    <a:pt x="12793345" y="172212"/>
                  </a:lnTo>
                  <a:lnTo>
                    <a:pt x="12793345" y="3942334"/>
                  </a:lnTo>
                  <a:lnTo>
                    <a:pt x="12770486" y="3942334"/>
                  </a:lnTo>
                  <a:lnTo>
                    <a:pt x="12793345" y="3942334"/>
                  </a:lnTo>
                  <a:cubicBezTo>
                    <a:pt x="12793345" y="4037584"/>
                    <a:pt x="12715622" y="4114546"/>
                    <a:pt x="12619990" y="4114546"/>
                  </a:cubicBezTo>
                  <a:lnTo>
                    <a:pt x="12619990" y="4091686"/>
                  </a:lnTo>
                  <a:lnTo>
                    <a:pt x="12619990" y="4114546"/>
                  </a:lnTo>
                  <a:lnTo>
                    <a:pt x="173355" y="4114546"/>
                  </a:lnTo>
                  <a:lnTo>
                    <a:pt x="173355" y="4091686"/>
                  </a:lnTo>
                  <a:lnTo>
                    <a:pt x="173355" y="4114546"/>
                  </a:lnTo>
                  <a:cubicBezTo>
                    <a:pt x="77724" y="4114546"/>
                    <a:pt x="0" y="4037584"/>
                    <a:pt x="0" y="3942334"/>
                  </a:cubicBezTo>
                  <a:lnTo>
                    <a:pt x="0" y="172212"/>
                  </a:lnTo>
                  <a:lnTo>
                    <a:pt x="22860" y="172212"/>
                  </a:lnTo>
                  <a:lnTo>
                    <a:pt x="0" y="172212"/>
                  </a:lnTo>
                  <a:moveTo>
                    <a:pt x="45720" y="172212"/>
                  </a:moveTo>
                  <a:lnTo>
                    <a:pt x="45720" y="3942334"/>
                  </a:lnTo>
                  <a:lnTo>
                    <a:pt x="22860" y="3942334"/>
                  </a:lnTo>
                  <a:lnTo>
                    <a:pt x="45720" y="3942334"/>
                  </a:lnTo>
                  <a:cubicBezTo>
                    <a:pt x="45720" y="4012057"/>
                    <a:pt x="102743" y="4068826"/>
                    <a:pt x="173355" y="4068826"/>
                  </a:cubicBezTo>
                  <a:lnTo>
                    <a:pt x="12619990" y="4068826"/>
                  </a:lnTo>
                  <a:cubicBezTo>
                    <a:pt x="12690602" y="4068826"/>
                    <a:pt x="12747625" y="4012057"/>
                    <a:pt x="12747625" y="3942334"/>
                  </a:cubicBezTo>
                  <a:lnTo>
                    <a:pt x="12747625" y="172212"/>
                  </a:lnTo>
                  <a:cubicBezTo>
                    <a:pt x="12747625" y="102489"/>
                    <a:pt x="12690602" y="45720"/>
                    <a:pt x="12619990" y="45720"/>
                  </a:cubicBezTo>
                  <a:lnTo>
                    <a:pt x="173355" y="45720"/>
                  </a:lnTo>
                  <a:lnTo>
                    <a:pt x="173355" y="22860"/>
                  </a:lnTo>
                  <a:lnTo>
                    <a:pt x="173355" y="45720"/>
                  </a:lnTo>
                  <a:cubicBezTo>
                    <a:pt x="102743" y="45720"/>
                    <a:pt x="45720" y="102489"/>
                    <a:pt x="45720" y="172212"/>
                  </a:cubicBezTo>
                  <a:close/>
                </a:path>
              </a:pathLst>
            </a:custGeom>
            <a:solidFill>
              <a:srgbClr val="C0C1D7"/>
            </a:solidFill>
          </p:spPr>
        </p:sp>
      </p:grpSp>
      <p:sp>
        <p:nvSpPr>
          <p:cNvPr name="TextBox 13" id="13"/>
          <p:cNvSpPr txBox="true"/>
          <p:nvPr/>
        </p:nvSpPr>
        <p:spPr>
          <a:xfrm rot="0">
            <a:off x="2205391" y="6098143"/>
            <a:ext cx="3558523" cy="230993"/>
          </a:xfrm>
          <a:prstGeom prst="rect">
            <a:avLst/>
          </a:prstGeom>
        </p:spPr>
        <p:txBody>
          <a:bodyPr anchor="t" rtlCol="false" tIns="0" lIns="0" bIns="0" rIns="0">
            <a:spAutoFit/>
          </a:bodyPr>
          <a:lstStyle/>
          <a:p>
            <a:pPr algn="l">
              <a:lnSpc>
                <a:spcPts val="2587"/>
              </a:lnSpc>
            </a:pPr>
            <a:r>
              <a:rPr lang="en-US" sz="2081" b="true">
                <a:solidFill>
                  <a:srgbClr val="000000"/>
                </a:solidFill>
                <a:latin typeface="Inter Bold"/>
                <a:ea typeface="Inter Bold"/>
                <a:cs typeface="Inter Bold"/>
                <a:sym typeface="Inter Bold"/>
              </a:rPr>
              <a:t>🔴</a:t>
            </a:r>
            <a:r>
              <a:rPr lang="en-US" sz="2081" b="true">
                <a:solidFill>
                  <a:srgbClr val="272525"/>
                </a:solidFill>
                <a:latin typeface="Inter Bold"/>
                <a:ea typeface="Inter Bold"/>
                <a:cs typeface="Inter Bold"/>
                <a:sym typeface="Inter Bold"/>
              </a:rPr>
              <a:t> Áreas Críticas Identificadas</a:t>
            </a:r>
          </a:p>
        </p:txBody>
      </p:sp>
      <p:sp>
        <p:nvSpPr>
          <p:cNvPr name="TextBox 14" id="14"/>
          <p:cNvSpPr txBox="true"/>
          <p:nvPr/>
        </p:nvSpPr>
        <p:spPr>
          <a:xfrm rot="0">
            <a:off x="2205391" y="6503196"/>
            <a:ext cx="7412491" cy="537458"/>
          </a:xfrm>
          <a:prstGeom prst="rect">
            <a:avLst/>
          </a:prstGeom>
        </p:spPr>
        <p:txBody>
          <a:bodyPr anchor="t" rtlCol="false" tIns="0" lIns="0" bIns="0" rIns="0">
            <a:spAutoFit/>
          </a:bodyPr>
          <a:lstStyle/>
          <a:p>
            <a:pPr algn="l">
              <a:lnSpc>
                <a:spcPts val="2643"/>
              </a:lnSpc>
            </a:pPr>
            <a:r>
              <a:rPr lang="en-US" sz="1631">
                <a:solidFill>
                  <a:srgbClr val="272525"/>
                </a:solidFill>
                <a:latin typeface="Inter"/>
                <a:ea typeface="Inter"/>
                <a:cs typeface="Inter"/>
                <a:sym typeface="Inter"/>
              </a:rPr>
              <a:t>Se observaron puntajes bajos aislados en Cumplimiento de Consignas de Seguridad.</a:t>
            </a:r>
          </a:p>
        </p:txBody>
      </p:sp>
      <p:sp>
        <p:nvSpPr>
          <p:cNvPr name="TextBox 15" id="15"/>
          <p:cNvSpPr txBox="true"/>
          <p:nvPr/>
        </p:nvSpPr>
        <p:spPr>
          <a:xfrm rot="0">
            <a:off x="2205391" y="7276421"/>
            <a:ext cx="6936617" cy="537458"/>
          </a:xfrm>
          <a:prstGeom prst="rect">
            <a:avLst/>
          </a:prstGeom>
        </p:spPr>
        <p:txBody>
          <a:bodyPr anchor="t" rtlCol="false" tIns="0" lIns="0" bIns="0" rIns="0">
            <a:spAutoFit/>
          </a:bodyPr>
          <a:lstStyle/>
          <a:p>
            <a:pPr algn="l">
              <a:lnSpc>
                <a:spcPts val="2643"/>
              </a:lnSpc>
            </a:pPr>
            <a:r>
              <a:rPr lang="en-US" sz="1631">
                <a:solidFill>
                  <a:srgbClr val="272525"/>
                </a:solidFill>
                <a:latin typeface="Inter"/>
                <a:ea typeface="Inter"/>
                <a:cs typeface="Inter"/>
                <a:sym typeface="Inter"/>
              </a:rPr>
              <a:t>Calificaciones de 3 son frecuentes en el "Modelo de Supervisión", evidenciando una brecha significativa en este servicio.</a:t>
            </a:r>
          </a:p>
        </p:txBody>
      </p:sp>
      <p:grpSp>
        <p:nvGrpSpPr>
          <p:cNvPr name="Group 16" id="16"/>
          <p:cNvGrpSpPr/>
          <p:nvPr/>
        </p:nvGrpSpPr>
        <p:grpSpPr>
          <a:xfrm rot="0">
            <a:off x="10421689" y="3711385"/>
            <a:ext cx="3749876" cy="3234018"/>
            <a:chOff x="0" y="0"/>
            <a:chExt cx="6666446" cy="5749366"/>
          </a:xfrm>
        </p:grpSpPr>
        <p:sp>
          <p:nvSpPr>
            <p:cNvPr name="Freeform 17" id="17" descr="Qué es el Proceso de Mejora Continua? - Grupo Binternational"/>
            <p:cNvSpPr/>
            <p:nvPr/>
          </p:nvSpPr>
          <p:spPr>
            <a:xfrm flipH="false" flipV="false" rot="0">
              <a:off x="0" y="0"/>
              <a:ext cx="6666484" cy="5749417"/>
            </a:xfrm>
            <a:custGeom>
              <a:avLst/>
              <a:gdLst/>
              <a:ahLst/>
              <a:cxnLst/>
              <a:rect r="r" b="b" t="t" l="l"/>
              <a:pathLst>
                <a:path h="5749417" w="6666484">
                  <a:moveTo>
                    <a:pt x="0" y="0"/>
                  </a:moveTo>
                  <a:lnTo>
                    <a:pt x="6666484" y="0"/>
                  </a:lnTo>
                  <a:lnTo>
                    <a:pt x="6666484" y="5749417"/>
                  </a:lnTo>
                  <a:lnTo>
                    <a:pt x="0" y="5749417"/>
                  </a:lnTo>
                  <a:lnTo>
                    <a:pt x="0" y="0"/>
                  </a:lnTo>
                  <a:close/>
                </a:path>
              </a:pathLst>
            </a:custGeom>
            <a:blipFill>
              <a:blip r:embed="rId2"/>
              <a:stretch>
                <a:fillRect l="0" t="0" r="-29599" b="0"/>
              </a:stretch>
            </a:blipFill>
          </p:spPr>
        </p:sp>
      </p:grpSp>
      <p:grpSp>
        <p:nvGrpSpPr>
          <p:cNvPr name="Group 18" id="18"/>
          <p:cNvGrpSpPr/>
          <p:nvPr/>
        </p:nvGrpSpPr>
        <p:grpSpPr>
          <a:xfrm rot="0">
            <a:off x="0" y="9501749"/>
            <a:ext cx="18288000" cy="785498"/>
            <a:chOff x="0" y="0"/>
            <a:chExt cx="24384000" cy="1047331"/>
          </a:xfrm>
        </p:grpSpPr>
        <p:sp>
          <p:nvSpPr>
            <p:cNvPr name="Freeform 19" id="19"/>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20" id="20"/>
          <p:cNvGrpSpPr/>
          <p:nvPr/>
        </p:nvGrpSpPr>
        <p:grpSpPr>
          <a:xfrm rot="0">
            <a:off x="-304800" y="-482717"/>
            <a:ext cx="2728093" cy="1899533"/>
            <a:chOff x="0" y="0"/>
            <a:chExt cx="3637458" cy="2532710"/>
          </a:xfrm>
        </p:grpSpPr>
        <p:sp>
          <p:nvSpPr>
            <p:cNvPr name="Freeform 21" id="21"/>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3"/>
              <a:stretch>
                <a:fillRect l="0" t="-329" r="-1" b="-327"/>
              </a:stretch>
            </a:blipFill>
          </p:spPr>
        </p:sp>
      </p:grpSp>
      <p:grpSp>
        <p:nvGrpSpPr>
          <p:cNvPr name="Group 22" id="22"/>
          <p:cNvGrpSpPr/>
          <p:nvPr/>
        </p:nvGrpSpPr>
        <p:grpSpPr>
          <a:xfrm rot="0">
            <a:off x="-33176" y="-62465"/>
            <a:ext cx="1933575" cy="1809750"/>
            <a:chOff x="0" y="0"/>
            <a:chExt cx="2578100" cy="2413000"/>
          </a:xfrm>
        </p:grpSpPr>
        <p:sp>
          <p:nvSpPr>
            <p:cNvPr name="Freeform 23" id="23"/>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4"/>
              <a:stretch>
                <a:fillRect l="0" t="-50" r="0" b="-50"/>
              </a:stretch>
            </a:blipFill>
          </p:spPr>
        </p:sp>
      </p:grpSp>
      <p:sp>
        <p:nvSpPr>
          <p:cNvPr name="TextBox 24" id="24"/>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25" id="25"/>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932578"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3.1 S</a:t>
            </a:r>
            <a:r>
              <a:rPr lang="en-US" sz="2803" b="true">
                <a:solidFill>
                  <a:srgbClr val="000000"/>
                </a:solidFill>
                <a:latin typeface="Tahoma Bold"/>
                <a:ea typeface="Tahoma Bold"/>
                <a:cs typeface="Tahoma Bold"/>
                <a:sym typeface="Tahoma Bold"/>
              </a:rPr>
              <a:t>ATISFACCIÓN DEL CLIENTE</a:t>
            </a:r>
          </a:p>
        </p:txBody>
      </p:sp>
      <p:sp>
        <p:nvSpPr>
          <p:cNvPr name="TextBox 3" id="3"/>
          <p:cNvSpPr txBox="true"/>
          <p:nvPr/>
        </p:nvSpPr>
        <p:spPr>
          <a:xfrm rot="0">
            <a:off x="2797135" y="2837912"/>
            <a:ext cx="11900851" cy="775736"/>
          </a:xfrm>
          <a:prstGeom prst="rect">
            <a:avLst/>
          </a:prstGeom>
        </p:spPr>
        <p:txBody>
          <a:bodyPr anchor="t" rtlCol="false" tIns="0" lIns="0" bIns="0" rIns="0">
            <a:spAutoFit/>
          </a:bodyPr>
          <a:lstStyle/>
          <a:p>
            <a:pPr algn="l">
              <a:lnSpc>
                <a:spcPts val="2877"/>
              </a:lnSpc>
            </a:pPr>
            <a:r>
              <a:rPr lang="en-US" sz="2398">
                <a:solidFill>
                  <a:srgbClr val="000000"/>
                </a:solidFill>
                <a:latin typeface="Aptos"/>
                <a:ea typeface="Aptos"/>
                <a:cs typeface="Aptos"/>
                <a:sym typeface="Aptos"/>
              </a:rPr>
              <a:t>Aunque la percepción general es positiva, existen fallas específicas que requieren atención inmediata</a:t>
            </a:r>
          </a:p>
        </p:txBody>
      </p:sp>
      <p:sp>
        <p:nvSpPr>
          <p:cNvPr name="TextBox 4" id="4"/>
          <p:cNvSpPr txBox="true"/>
          <p:nvPr/>
        </p:nvSpPr>
        <p:spPr>
          <a:xfrm rot="0">
            <a:off x="2823245" y="3957295"/>
            <a:ext cx="8340581" cy="710927"/>
          </a:xfrm>
          <a:prstGeom prst="rect">
            <a:avLst/>
          </a:prstGeom>
        </p:spPr>
        <p:txBody>
          <a:bodyPr anchor="t" rtlCol="false" tIns="0" lIns="0" bIns="0" rIns="0">
            <a:spAutoFit/>
          </a:bodyPr>
          <a:lstStyle/>
          <a:p>
            <a:pPr algn="l">
              <a:lnSpc>
                <a:spcPts val="2578"/>
              </a:lnSpc>
            </a:pPr>
            <a:r>
              <a:rPr lang="en-US" sz="1738">
                <a:solidFill>
                  <a:srgbClr val="272525"/>
                </a:solidFill>
                <a:latin typeface="Inter"/>
                <a:ea typeface="Inter"/>
                <a:cs typeface="Inter"/>
                <a:sym typeface="Inter"/>
              </a:rPr>
              <a:t>La queja más frecuente es la falta de presencia o desconocimiento de los supervisores por parte de las administraciones.</a:t>
            </a:r>
          </a:p>
        </p:txBody>
      </p:sp>
      <p:grpSp>
        <p:nvGrpSpPr>
          <p:cNvPr name="Group 5" id="5"/>
          <p:cNvGrpSpPr/>
          <p:nvPr/>
        </p:nvGrpSpPr>
        <p:grpSpPr>
          <a:xfrm rot="0">
            <a:off x="2711131" y="5374233"/>
            <a:ext cx="27412" cy="1333891"/>
            <a:chOff x="0" y="0"/>
            <a:chExt cx="45720" cy="2224799"/>
          </a:xfrm>
        </p:grpSpPr>
        <p:sp>
          <p:nvSpPr>
            <p:cNvPr name="Freeform 6" id="6"/>
            <p:cNvSpPr/>
            <p:nvPr/>
          </p:nvSpPr>
          <p:spPr>
            <a:xfrm flipH="false" flipV="false" rot="0">
              <a:off x="0" y="0"/>
              <a:ext cx="45720" cy="2224786"/>
            </a:xfrm>
            <a:custGeom>
              <a:avLst/>
              <a:gdLst/>
              <a:ahLst/>
              <a:cxnLst/>
              <a:rect r="r" b="b" t="t" l="l"/>
              <a:pathLst>
                <a:path h="2224786" w="45720">
                  <a:moveTo>
                    <a:pt x="0" y="0"/>
                  </a:moveTo>
                  <a:lnTo>
                    <a:pt x="45720" y="0"/>
                  </a:lnTo>
                  <a:lnTo>
                    <a:pt x="45720" y="2224786"/>
                  </a:lnTo>
                  <a:lnTo>
                    <a:pt x="0" y="2224786"/>
                  </a:lnTo>
                  <a:close/>
                </a:path>
              </a:pathLst>
            </a:custGeom>
            <a:solidFill>
              <a:srgbClr val="196B24"/>
            </a:solidFill>
          </p:spPr>
        </p:sp>
        <p:sp>
          <p:nvSpPr>
            <p:cNvPr name="Freeform 7" id="7"/>
            <p:cNvSpPr/>
            <p:nvPr/>
          </p:nvSpPr>
          <p:spPr>
            <a:xfrm flipH="false" flipV="false" rot="0">
              <a:off x="-1524" y="-1524"/>
              <a:ext cx="48768" cy="2227834"/>
            </a:xfrm>
            <a:custGeom>
              <a:avLst/>
              <a:gdLst/>
              <a:ahLst/>
              <a:cxnLst/>
              <a:rect r="r" b="b" t="t" l="l"/>
              <a:pathLst>
                <a:path h="2227834" w="48768">
                  <a:moveTo>
                    <a:pt x="1524" y="0"/>
                  </a:moveTo>
                  <a:lnTo>
                    <a:pt x="47244" y="0"/>
                  </a:lnTo>
                  <a:cubicBezTo>
                    <a:pt x="48133" y="0"/>
                    <a:pt x="48768" y="762"/>
                    <a:pt x="48768" y="1524"/>
                  </a:cubicBezTo>
                  <a:lnTo>
                    <a:pt x="48768" y="2226310"/>
                  </a:lnTo>
                  <a:cubicBezTo>
                    <a:pt x="48768" y="2227199"/>
                    <a:pt x="48006" y="2227834"/>
                    <a:pt x="47244" y="2227834"/>
                  </a:cubicBezTo>
                  <a:lnTo>
                    <a:pt x="1524" y="2227834"/>
                  </a:lnTo>
                  <a:cubicBezTo>
                    <a:pt x="635" y="2227834"/>
                    <a:pt x="0" y="2227072"/>
                    <a:pt x="0" y="2226310"/>
                  </a:cubicBezTo>
                  <a:lnTo>
                    <a:pt x="0" y="1524"/>
                  </a:lnTo>
                  <a:cubicBezTo>
                    <a:pt x="0" y="635"/>
                    <a:pt x="762" y="0"/>
                    <a:pt x="1524" y="0"/>
                  </a:cubicBezTo>
                  <a:moveTo>
                    <a:pt x="1524" y="3048"/>
                  </a:moveTo>
                  <a:lnTo>
                    <a:pt x="1524" y="1524"/>
                  </a:lnTo>
                  <a:lnTo>
                    <a:pt x="3048" y="1524"/>
                  </a:lnTo>
                  <a:lnTo>
                    <a:pt x="3048" y="2226310"/>
                  </a:lnTo>
                  <a:lnTo>
                    <a:pt x="1524" y="2226310"/>
                  </a:lnTo>
                  <a:lnTo>
                    <a:pt x="1524" y="2224786"/>
                  </a:lnTo>
                  <a:lnTo>
                    <a:pt x="47244" y="2224786"/>
                  </a:lnTo>
                  <a:lnTo>
                    <a:pt x="47244" y="2226310"/>
                  </a:lnTo>
                  <a:lnTo>
                    <a:pt x="45593" y="2226310"/>
                  </a:lnTo>
                  <a:lnTo>
                    <a:pt x="45593" y="1524"/>
                  </a:lnTo>
                  <a:lnTo>
                    <a:pt x="47244" y="1524"/>
                  </a:lnTo>
                  <a:lnTo>
                    <a:pt x="47244" y="3048"/>
                  </a:lnTo>
                  <a:lnTo>
                    <a:pt x="1524" y="3048"/>
                  </a:lnTo>
                  <a:close/>
                </a:path>
              </a:pathLst>
            </a:custGeom>
            <a:solidFill>
              <a:srgbClr val="196B24"/>
            </a:solidFill>
          </p:spPr>
        </p:sp>
      </p:grpSp>
      <p:sp>
        <p:nvSpPr>
          <p:cNvPr name="TextBox 8" id="8"/>
          <p:cNvSpPr txBox="true"/>
          <p:nvPr/>
        </p:nvSpPr>
        <p:spPr>
          <a:xfrm rot="0">
            <a:off x="2940049" y="5603509"/>
            <a:ext cx="5274795" cy="904906"/>
          </a:xfrm>
          <a:prstGeom prst="rect">
            <a:avLst/>
          </a:prstGeom>
        </p:spPr>
        <p:txBody>
          <a:bodyPr anchor="t" rtlCol="false" tIns="0" lIns="0" bIns="0" rIns="0">
            <a:spAutoFit/>
          </a:bodyPr>
          <a:lstStyle/>
          <a:p>
            <a:pPr algn="just">
              <a:lnSpc>
                <a:spcPts val="2086"/>
              </a:lnSpc>
            </a:pPr>
            <a:r>
              <a:rPr lang="en-US" sz="1738">
                <a:solidFill>
                  <a:srgbClr val="272525"/>
                </a:solidFill>
                <a:latin typeface="Inter"/>
                <a:ea typeface="Inter"/>
                <a:cs typeface="Inter"/>
                <a:sym typeface="Inter"/>
              </a:rPr>
              <a:t>Contexto clave: Los administradores no tienen horarios fijos y el supervisor realiza visitas que no coinciden con la disponibilidad del cliente</a:t>
            </a:r>
            <a:r>
              <a:rPr lang="en-US" sz="1738">
                <a:solidFill>
                  <a:srgbClr val="000000"/>
                </a:solidFill>
                <a:latin typeface="Inter"/>
                <a:ea typeface="Inter"/>
                <a:cs typeface="Inter"/>
                <a:sym typeface="Inter"/>
              </a:rPr>
              <a:t>.</a:t>
            </a:r>
          </a:p>
        </p:txBody>
      </p:sp>
      <p:grpSp>
        <p:nvGrpSpPr>
          <p:cNvPr name="Group 9" id="9"/>
          <p:cNvGrpSpPr/>
          <p:nvPr/>
        </p:nvGrpSpPr>
        <p:grpSpPr>
          <a:xfrm rot="0">
            <a:off x="8875976" y="5207003"/>
            <a:ext cx="5225730" cy="2393649"/>
            <a:chOff x="0" y="0"/>
            <a:chExt cx="8716000" cy="3992370"/>
          </a:xfrm>
        </p:grpSpPr>
        <p:sp>
          <p:nvSpPr>
            <p:cNvPr name="Freeform 10" id="10"/>
            <p:cNvSpPr/>
            <p:nvPr/>
          </p:nvSpPr>
          <p:spPr>
            <a:xfrm flipH="false" flipV="false" rot="0">
              <a:off x="0" y="0"/>
              <a:ext cx="8716005" cy="3992375"/>
            </a:xfrm>
            <a:custGeom>
              <a:avLst/>
              <a:gdLst/>
              <a:ahLst/>
              <a:cxnLst/>
              <a:rect r="r" b="b" t="t" l="l"/>
              <a:pathLst>
                <a:path h="3992375" w="8716005">
                  <a:moveTo>
                    <a:pt x="0" y="0"/>
                  </a:moveTo>
                  <a:lnTo>
                    <a:pt x="8716005" y="0"/>
                  </a:lnTo>
                  <a:lnTo>
                    <a:pt x="8716005" y="3992375"/>
                  </a:lnTo>
                  <a:lnTo>
                    <a:pt x="0" y="3992375"/>
                  </a:lnTo>
                  <a:close/>
                </a:path>
              </a:pathLst>
            </a:custGeom>
            <a:blipFill>
              <a:blip r:embed="rId2">
                <a:alphaModFix amt="0"/>
              </a:blip>
              <a:stretch>
                <a:fillRect l="0" t="-5122" r="-22589" b="826"/>
              </a:stretch>
            </a:blipFill>
          </p:spPr>
        </p:sp>
        <p:sp>
          <p:nvSpPr>
            <p:cNvPr name="TextBox 11" id="11"/>
            <p:cNvSpPr txBox="true"/>
            <p:nvPr/>
          </p:nvSpPr>
          <p:spPr>
            <a:xfrm>
              <a:off x="0" y="0"/>
              <a:ext cx="8716000" cy="3992370"/>
            </a:xfrm>
            <a:prstGeom prst="rect">
              <a:avLst/>
            </a:prstGeom>
          </p:spPr>
          <p:txBody>
            <a:bodyPr anchor="ctr" rtlCol="false" tIns="0" lIns="0" bIns="0" rIns="0"/>
            <a:lstStyle/>
            <a:p>
              <a:pPr algn="l" marL="314664" indent="-157332" lvl="1">
                <a:lnSpc>
                  <a:spcPts val="2086"/>
                </a:lnSpc>
                <a:buFont typeface="Arial"/>
                <a:buChar char="•"/>
              </a:pPr>
              <a:r>
                <a:rPr lang="en-US" sz="1738">
                  <a:solidFill>
                    <a:srgbClr val="272525"/>
                  </a:solidFill>
                  <a:latin typeface="Inter"/>
                  <a:ea typeface="Inter"/>
                  <a:cs typeface="Inter"/>
                  <a:sym typeface="Inter"/>
                </a:rPr>
                <a:t>Optimización en Talk Plus: Apertura de un espacio dedicado exclusivamente a la "Visita del Cliente" para formalizar el registro.</a:t>
              </a:r>
            </a:p>
            <a:p>
              <a:pPr algn="l" marL="314664" indent="-157332" lvl="1">
                <a:lnSpc>
                  <a:spcPts val="2086"/>
                </a:lnSpc>
                <a:buFont typeface="Arial"/>
                <a:buChar char="•"/>
              </a:pPr>
              <a:r>
                <a:rPr lang="en-US" sz="1738">
                  <a:solidFill>
                    <a:srgbClr val="272525"/>
                  </a:solidFill>
                  <a:latin typeface="Inter"/>
                  <a:ea typeface="Inter"/>
                  <a:cs typeface="Inter"/>
                  <a:sym typeface="Inter"/>
                </a:rPr>
                <a:t>Control Operativo: Envío de rutas a los Coordinadores de Operaciones para detectar brechas de cumplimiento.</a:t>
              </a:r>
            </a:p>
            <a:p>
              <a:pPr algn="l" marL="314664" indent="-157332" lvl="1">
                <a:lnSpc>
                  <a:spcPts val="2086"/>
                </a:lnSpc>
                <a:buFont typeface="Arial"/>
                <a:buChar char="•"/>
              </a:pPr>
              <a:r>
                <a:rPr lang="en-US" sz="1738">
                  <a:solidFill>
                    <a:srgbClr val="272525"/>
                  </a:solidFill>
                  <a:latin typeface="Inter"/>
                  <a:ea typeface="Inter"/>
                  <a:cs typeface="Inter"/>
                  <a:sym typeface="Inter"/>
                </a:rPr>
                <a:t>Formación Estratégica: Ejecución de capacitaciones para los supervisores basadas en el análisis de las rutas no ejecutadas.</a:t>
              </a:r>
            </a:p>
          </p:txBody>
        </p:sp>
      </p:grpSp>
      <p:sp>
        <p:nvSpPr>
          <p:cNvPr name="TextBox 12" id="12"/>
          <p:cNvSpPr txBox="true"/>
          <p:nvPr/>
        </p:nvSpPr>
        <p:spPr>
          <a:xfrm rot="0">
            <a:off x="9076356" y="4613056"/>
            <a:ext cx="6005454" cy="406675"/>
          </a:xfrm>
          <a:prstGeom prst="rect">
            <a:avLst/>
          </a:prstGeom>
        </p:spPr>
        <p:txBody>
          <a:bodyPr anchor="t" rtlCol="false" tIns="0" lIns="0" bIns="0" rIns="0">
            <a:spAutoFit/>
          </a:bodyPr>
          <a:lstStyle/>
          <a:p>
            <a:pPr algn="l">
              <a:lnSpc>
                <a:spcPts val="2877"/>
              </a:lnSpc>
            </a:pPr>
            <a:r>
              <a:rPr lang="en-US" sz="2398" b="true">
                <a:solidFill>
                  <a:srgbClr val="000000"/>
                </a:solidFill>
                <a:latin typeface="Aptos Bold"/>
                <a:ea typeface="Aptos Bold"/>
                <a:cs typeface="Aptos Bold"/>
                <a:sym typeface="Aptos Bold"/>
              </a:rPr>
              <a:t>PLAN DE ACCIÓN </a:t>
            </a:r>
          </a:p>
        </p:txBody>
      </p:sp>
      <p:grpSp>
        <p:nvGrpSpPr>
          <p:cNvPr name="Group 13" id="13"/>
          <p:cNvGrpSpPr/>
          <p:nvPr/>
        </p:nvGrpSpPr>
        <p:grpSpPr>
          <a:xfrm rot="0">
            <a:off x="8214844" y="4675669"/>
            <a:ext cx="547945" cy="3053505"/>
            <a:chOff x="0" y="0"/>
            <a:chExt cx="817397" cy="4555071"/>
          </a:xfrm>
        </p:grpSpPr>
        <p:sp>
          <p:nvSpPr>
            <p:cNvPr name="Freeform 14" id="14"/>
            <p:cNvSpPr/>
            <p:nvPr/>
          </p:nvSpPr>
          <p:spPr>
            <a:xfrm flipH="false" flipV="false" rot="0">
              <a:off x="0" y="0"/>
              <a:ext cx="817372" cy="4555109"/>
            </a:xfrm>
            <a:custGeom>
              <a:avLst/>
              <a:gdLst/>
              <a:ahLst/>
              <a:cxnLst/>
              <a:rect r="r" b="b" t="t" l="l"/>
              <a:pathLst>
                <a:path h="4555109" w="817372">
                  <a:moveTo>
                    <a:pt x="791972" y="4555109"/>
                  </a:moveTo>
                  <a:cubicBezTo>
                    <a:pt x="605663" y="4555109"/>
                    <a:pt x="430022" y="4532376"/>
                    <a:pt x="393319" y="4488561"/>
                  </a:cubicBezTo>
                  <a:cubicBezTo>
                    <a:pt x="387985" y="4482084"/>
                    <a:pt x="383286" y="4473194"/>
                    <a:pt x="383286" y="4462399"/>
                  </a:cubicBezTo>
                  <a:lnTo>
                    <a:pt x="383286" y="2344928"/>
                  </a:lnTo>
                  <a:lnTo>
                    <a:pt x="408686" y="2344928"/>
                  </a:lnTo>
                  <a:lnTo>
                    <a:pt x="383286" y="2344928"/>
                  </a:lnTo>
                  <a:cubicBezTo>
                    <a:pt x="383286" y="2346706"/>
                    <a:pt x="385318" y="2351659"/>
                    <a:pt x="385064" y="2351405"/>
                  </a:cubicBezTo>
                  <a:cubicBezTo>
                    <a:pt x="367284" y="2330196"/>
                    <a:pt x="224155" y="2303018"/>
                    <a:pt x="25400" y="2303018"/>
                  </a:cubicBezTo>
                  <a:lnTo>
                    <a:pt x="25400" y="2277618"/>
                  </a:lnTo>
                  <a:lnTo>
                    <a:pt x="25400" y="2252218"/>
                  </a:lnTo>
                  <a:cubicBezTo>
                    <a:pt x="224155" y="2252218"/>
                    <a:pt x="367411" y="2225040"/>
                    <a:pt x="385064" y="2203831"/>
                  </a:cubicBezTo>
                  <a:cubicBezTo>
                    <a:pt x="385318" y="2203577"/>
                    <a:pt x="383286" y="2208530"/>
                    <a:pt x="383286" y="2210308"/>
                  </a:cubicBezTo>
                  <a:lnTo>
                    <a:pt x="408686" y="2210308"/>
                  </a:lnTo>
                  <a:lnTo>
                    <a:pt x="383286" y="2210308"/>
                  </a:lnTo>
                  <a:lnTo>
                    <a:pt x="383286" y="92710"/>
                  </a:lnTo>
                  <a:lnTo>
                    <a:pt x="408686" y="92710"/>
                  </a:lnTo>
                  <a:lnTo>
                    <a:pt x="383286" y="92710"/>
                  </a:lnTo>
                  <a:lnTo>
                    <a:pt x="408686" y="92710"/>
                  </a:lnTo>
                  <a:lnTo>
                    <a:pt x="383286" y="92710"/>
                  </a:lnTo>
                  <a:cubicBezTo>
                    <a:pt x="383286" y="81788"/>
                    <a:pt x="387985" y="72898"/>
                    <a:pt x="393319" y="66548"/>
                  </a:cubicBezTo>
                  <a:cubicBezTo>
                    <a:pt x="430022" y="22733"/>
                    <a:pt x="605663" y="0"/>
                    <a:pt x="791972" y="0"/>
                  </a:cubicBezTo>
                  <a:cubicBezTo>
                    <a:pt x="805942" y="0"/>
                    <a:pt x="817372" y="11430"/>
                    <a:pt x="817372" y="25400"/>
                  </a:cubicBezTo>
                  <a:lnTo>
                    <a:pt x="817372" y="4529709"/>
                  </a:lnTo>
                  <a:cubicBezTo>
                    <a:pt x="817372" y="4536440"/>
                    <a:pt x="814705" y="4542917"/>
                    <a:pt x="809879" y="4547616"/>
                  </a:cubicBezTo>
                  <a:cubicBezTo>
                    <a:pt x="805053" y="4552315"/>
                    <a:pt x="798703" y="4555109"/>
                    <a:pt x="791972" y="4555109"/>
                  </a:cubicBezTo>
                  <a:moveTo>
                    <a:pt x="791972" y="4504309"/>
                  </a:moveTo>
                  <a:lnTo>
                    <a:pt x="791972" y="4529709"/>
                  </a:lnTo>
                  <a:lnTo>
                    <a:pt x="766572" y="4529709"/>
                  </a:lnTo>
                  <a:lnTo>
                    <a:pt x="766572" y="25400"/>
                  </a:lnTo>
                  <a:lnTo>
                    <a:pt x="791972" y="25400"/>
                  </a:lnTo>
                  <a:lnTo>
                    <a:pt x="791972" y="50800"/>
                  </a:lnTo>
                  <a:cubicBezTo>
                    <a:pt x="593217" y="50800"/>
                    <a:pt x="449961" y="77978"/>
                    <a:pt x="432308" y="99187"/>
                  </a:cubicBezTo>
                  <a:cubicBezTo>
                    <a:pt x="432054" y="99441"/>
                    <a:pt x="434086" y="94488"/>
                    <a:pt x="434086" y="92710"/>
                  </a:cubicBezTo>
                  <a:lnTo>
                    <a:pt x="434086" y="2210181"/>
                  </a:lnTo>
                  <a:cubicBezTo>
                    <a:pt x="434086" y="2221103"/>
                    <a:pt x="429387" y="2229993"/>
                    <a:pt x="424053" y="2236343"/>
                  </a:cubicBezTo>
                  <a:cubicBezTo>
                    <a:pt x="387350" y="2280158"/>
                    <a:pt x="211709" y="2302891"/>
                    <a:pt x="25400" y="2302891"/>
                  </a:cubicBezTo>
                  <a:cubicBezTo>
                    <a:pt x="11430" y="2302891"/>
                    <a:pt x="0" y="2291461"/>
                    <a:pt x="0" y="2277491"/>
                  </a:cubicBezTo>
                  <a:cubicBezTo>
                    <a:pt x="0" y="2263521"/>
                    <a:pt x="11430" y="2252091"/>
                    <a:pt x="25400" y="2252091"/>
                  </a:cubicBezTo>
                  <a:cubicBezTo>
                    <a:pt x="211709" y="2252091"/>
                    <a:pt x="387350" y="2274824"/>
                    <a:pt x="424053" y="2318639"/>
                  </a:cubicBezTo>
                  <a:cubicBezTo>
                    <a:pt x="429387" y="2325116"/>
                    <a:pt x="434086" y="2334006"/>
                    <a:pt x="434086" y="2344801"/>
                  </a:cubicBezTo>
                  <a:lnTo>
                    <a:pt x="434086" y="4462272"/>
                  </a:lnTo>
                  <a:lnTo>
                    <a:pt x="408686" y="4462272"/>
                  </a:lnTo>
                  <a:lnTo>
                    <a:pt x="434086" y="4462272"/>
                  </a:lnTo>
                  <a:cubicBezTo>
                    <a:pt x="434086" y="4460494"/>
                    <a:pt x="432054" y="4455541"/>
                    <a:pt x="432308" y="4455795"/>
                  </a:cubicBezTo>
                  <a:cubicBezTo>
                    <a:pt x="450088" y="4477004"/>
                    <a:pt x="593217" y="4504182"/>
                    <a:pt x="791972" y="4504182"/>
                  </a:cubicBezTo>
                  <a:close/>
                </a:path>
              </a:pathLst>
            </a:custGeom>
            <a:solidFill>
              <a:srgbClr val="196B24"/>
            </a:solidFill>
          </p:spPr>
        </p:sp>
        <p:sp>
          <p:nvSpPr>
            <p:cNvPr name="Freeform 15" id="15"/>
            <p:cNvSpPr/>
            <p:nvPr/>
          </p:nvSpPr>
          <p:spPr>
            <a:xfrm flipH="false" flipV="false" rot="0">
              <a:off x="0" y="0"/>
              <a:ext cx="791972" cy="4555109"/>
            </a:xfrm>
            <a:custGeom>
              <a:avLst/>
              <a:gdLst/>
              <a:ahLst/>
              <a:cxnLst/>
              <a:rect r="r" b="b" t="t" l="l"/>
              <a:pathLst>
                <a:path h="4555109" w="791972">
                  <a:moveTo>
                    <a:pt x="791972" y="4555109"/>
                  </a:moveTo>
                  <a:cubicBezTo>
                    <a:pt x="605663" y="4555109"/>
                    <a:pt x="430022" y="4532376"/>
                    <a:pt x="393319" y="4488561"/>
                  </a:cubicBezTo>
                  <a:cubicBezTo>
                    <a:pt x="387985" y="4482084"/>
                    <a:pt x="383286" y="4473194"/>
                    <a:pt x="383286" y="4462399"/>
                  </a:cubicBezTo>
                  <a:lnTo>
                    <a:pt x="383286" y="2344928"/>
                  </a:lnTo>
                  <a:lnTo>
                    <a:pt x="408686" y="2344928"/>
                  </a:lnTo>
                  <a:lnTo>
                    <a:pt x="383286" y="2344928"/>
                  </a:lnTo>
                  <a:cubicBezTo>
                    <a:pt x="383286" y="2346706"/>
                    <a:pt x="385318" y="2351659"/>
                    <a:pt x="385064" y="2351405"/>
                  </a:cubicBezTo>
                  <a:cubicBezTo>
                    <a:pt x="367284" y="2330196"/>
                    <a:pt x="224155" y="2303018"/>
                    <a:pt x="25400" y="2303018"/>
                  </a:cubicBezTo>
                  <a:lnTo>
                    <a:pt x="25400" y="2277618"/>
                  </a:lnTo>
                  <a:lnTo>
                    <a:pt x="25400" y="2252218"/>
                  </a:lnTo>
                  <a:cubicBezTo>
                    <a:pt x="224155" y="2252218"/>
                    <a:pt x="367411" y="2225040"/>
                    <a:pt x="385064" y="2203831"/>
                  </a:cubicBezTo>
                  <a:cubicBezTo>
                    <a:pt x="385318" y="2203577"/>
                    <a:pt x="383286" y="2208530"/>
                    <a:pt x="383286" y="2210308"/>
                  </a:cubicBezTo>
                  <a:lnTo>
                    <a:pt x="408686" y="2210308"/>
                  </a:lnTo>
                  <a:lnTo>
                    <a:pt x="383286" y="2210308"/>
                  </a:lnTo>
                  <a:lnTo>
                    <a:pt x="383286" y="92710"/>
                  </a:lnTo>
                  <a:lnTo>
                    <a:pt x="408686" y="92710"/>
                  </a:lnTo>
                  <a:lnTo>
                    <a:pt x="383286" y="92710"/>
                  </a:lnTo>
                  <a:lnTo>
                    <a:pt x="408686" y="92710"/>
                  </a:lnTo>
                  <a:lnTo>
                    <a:pt x="383286" y="92710"/>
                  </a:lnTo>
                  <a:cubicBezTo>
                    <a:pt x="383286" y="81788"/>
                    <a:pt x="387985" y="72898"/>
                    <a:pt x="393319" y="66548"/>
                  </a:cubicBezTo>
                  <a:cubicBezTo>
                    <a:pt x="430022" y="22733"/>
                    <a:pt x="605663" y="0"/>
                    <a:pt x="791972" y="0"/>
                  </a:cubicBezTo>
                  <a:lnTo>
                    <a:pt x="791972" y="50800"/>
                  </a:lnTo>
                  <a:cubicBezTo>
                    <a:pt x="593217" y="50800"/>
                    <a:pt x="449961" y="77978"/>
                    <a:pt x="432308" y="99187"/>
                  </a:cubicBezTo>
                  <a:cubicBezTo>
                    <a:pt x="432054" y="99441"/>
                    <a:pt x="434086" y="94488"/>
                    <a:pt x="434086" y="92710"/>
                  </a:cubicBezTo>
                  <a:lnTo>
                    <a:pt x="434086" y="2210181"/>
                  </a:lnTo>
                  <a:cubicBezTo>
                    <a:pt x="434086" y="2221103"/>
                    <a:pt x="429387" y="2229993"/>
                    <a:pt x="424053" y="2236343"/>
                  </a:cubicBezTo>
                  <a:cubicBezTo>
                    <a:pt x="387350" y="2280158"/>
                    <a:pt x="211709" y="2302891"/>
                    <a:pt x="25400" y="2302891"/>
                  </a:cubicBezTo>
                  <a:cubicBezTo>
                    <a:pt x="11430" y="2302891"/>
                    <a:pt x="0" y="2291461"/>
                    <a:pt x="0" y="2277491"/>
                  </a:cubicBezTo>
                  <a:cubicBezTo>
                    <a:pt x="0" y="2263521"/>
                    <a:pt x="11430" y="2252091"/>
                    <a:pt x="25400" y="2252091"/>
                  </a:cubicBezTo>
                  <a:cubicBezTo>
                    <a:pt x="211709" y="2252091"/>
                    <a:pt x="387350" y="2274824"/>
                    <a:pt x="424053" y="2318639"/>
                  </a:cubicBezTo>
                  <a:cubicBezTo>
                    <a:pt x="429387" y="2325116"/>
                    <a:pt x="434086" y="2334006"/>
                    <a:pt x="434086" y="2344801"/>
                  </a:cubicBezTo>
                  <a:lnTo>
                    <a:pt x="434086" y="4462272"/>
                  </a:lnTo>
                  <a:lnTo>
                    <a:pt x="408686" y="4462272"/>
                  </a:lnTo>
                  <a:lnTo>
                    <a:pt x="434086" y="4462272"/>
                  </a:lnTo>
                  <a:cubicBezTo>
                    <a:pt x="434086" y="4460494"/>
                    <a:pt x="432054" y="4455541"/>
                    <a:pt x="432308" y="4455795"/>
                  </a:cubicBezTo>
                  <a:cubicBezTo>
                    <a:pt x="450088" y="4477004"/>
                    <a:pt x="593217" y="4504182"/>
                    <a:pt x="791972" y="4504182"/>
                  </a:cubicBezTo>
                  <a:close/>
                </a:path>
              </a:pathLst>
            </a:custGeom>
            <a:solidFill>
              <a:srgbClr val="196B24"/>
            </a:solidFill>
          </p:spPr>
        </p:sp>
      </p:grpSp>
      <p:sp>
        <p:nvSpPr>
          <p:cNvPr name="TextBox 16" id="16"/>
          <p:cNvSpPr txBox="true"/>
          <p:nvPr/>
        </p:nvSpPr>
        <p:spPr>
          <a:xfrm rot="0">
            <a:off x="4989253" y="1831309"/>
            <a:ext cx="8321457" cy="618162"/>
          </a:xfrm>
          <a:prstGeom prst="rect">
            <a:avLst/>
          </a:prstGeom>
        </p:spPr>
        <p:txBody>
          <a:bodyPr anchor="t" rtlCol="false" tIns="0" lIns="0" bIns="0" rIns="0">
            <a:spAutoFit/>
          </a:bodyPr>
          <a:lstStyle/>
          <a:p>
            <a:pPr algn="l">
              <a:lnSpc>
                <a:spcPts val="5169"/>
              </a:lnSpc>
            </a:pPr>
            <a:r>
              <a:rPr lang="en-US" sz="3557" b="true">
                <a:solidFill>
                  <a:srgbClr val="000000"/>
                </a:solidFill>
                <a:latin typeface="Aptos Bold"/>
                <a:ea typeface="Aptos Bold"/>
                <a:cs typeface="Aptos Bold"/>
                <a:sym typeface="Aptos Bold"/>
              </a:rPr>
              <a:t>HALLAZGOS PRINCIPALES DEL ANÁLISIS</a:t>
            </a:r>
          </a:p>
        </p:txBody>
      </p:sp>
      <p:grpSp>
        <p:nvGrpSpPr>
          <p:cNvPr name="Group 17" id="17"/>
          <p:cNvGrpSpPr/>
          <p:nvPr/>
        </p:nvGrpSpPr>
        <p:grpSpPr>
          <a:xfrm rot="0">
            <a:off x="0" y="9501749"/>
            <a:ext cx="18288000" cy="785498"/>
            <a:chOff x="0" y="0"/>
            <a:chExt cx="24384000" cy="1047331"/>
          </a:xfrm>
        </p:grpSpPr>
        <p:sp>
          <p:nvSpPr>
            <p:cNvPr name="Freeform 18" id="18"/>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19" id="19"/>
          <p:cNvGrpSpPr/>
          <p:nvPr/>
        </p:nvGrpSpPr>
        <p:grpSpPr>
          <a:xfrm rot="0">
            <a:off x="-304800" y="-482717"/>
            <a:ext cx="2728093" cy="1899533"/>
            <a:chOff x="0" y="0"/>
            <a:chExt cx="3637458" cy="2532710"/>
          </a:xfrm>
        </p:grpSpPr>
        <p:sp>
          <p:nvSpPr>
            <p:cNvPr name="Freeform 20" id="20"/>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3"/>
              <a:stretch>
                <a:fillRect l="0" t="-329" r="-1" b="-327"/>
              </a:stretch>
            </a:blipFill>
          </p:spPr>
        </p:sp>
      </p:grpSp>
      <p:grpSp>
        <p:nvGrpSpPr>
          <p:cNvPr name="Group 21" id="21"/>
          <p:cNvGrpSpPr/>
          <p:nvPr/>
        </p:nvGrpSpPr>
        <p:grpSpPr>
          <a:xfrm rot="0">
            <a:off x="-33176" y="-62465"/>
            <a:ext cx="1933575" cy="1809750"/>
            <a:chOff x="0" y="0"/>
            <a:chExt cx="2578100" cy="2413000"/>
          </a:xfrm>
        </p:grpSpPr>
        <p:sp>
          <p:nvSpPr>
            <p:cNvPr name="Freeform 22" id="22"/>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4"/>
              <a:stretch>
                <a:fillRect l="0" t="-50" r="0" b="-50"/>
              </a:stretch>
            </a:blipFill>
          </p:spPr>
        </p:sp>
      </p:grpSp>
      <p:sp>
        <p:nvSpPr>
          <p:cNvPr name="TextBox 23" id="23"/>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24" id="24"/>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31449" y="2171924"/>
            <a:ext cx="5315426" cy="5943153"/>
          </a:xfrm>
          <a:custGeom>
            <a:avLst/>
            <a:gdLst/>
            <a:ahLst/>
            <a:cxnLst/>
            <a:rect r="r" b="b" t="t" l="l"/>
            <a:pathLst>
              <a:path h="5943153" w="5315426">
                <a:moveTo>
                  <a:pt x="0" y="0"/>
                </a:moveTo>
                <a:lnTo>
                  <a:pt x="5315427" y="0"/>
                </a:lnTo>
                <a:lnTo>
                  <a:pt x="5315427" y="5943152"/>
                </a:lnTo>
                <a:lnTo>
                  <a:pt x="0" y="5943152"/>
                </a:lnTo>
                <a:lnTo>
                  <a:pt x="0" y="0"/>
                </a:lnTo>
                <a:close/>
              </a:path>
            </a:pathLst>
          </a:custGeom>
          <a:blipFill>
            <a:blip r:embed="rId2"/>
            <a:stretch>
              <a:fillRect l="0" t="0" r="0" b="0"/>
            </a:stretch>
          </a:blipFill>
        </p:spPr>
      </p:sp>
      <p:sp>
        <p:nvSpPr>
          <p:cNvPr name="Freeform 3" id="3"/>
          <p:cNvSpPr/>
          <p:nvPr/>
        </p:nvSpPr>
        <p:spPr>
          <a:xfrm flipH="false" flipV="false" rot="0">
            <a:off x="9578472" y="2171924"/>
            <a:ext cx="6153323" cy="5943153"/>
          </a:xfrm>
          <a:custGeom>
            <a:avLst/>
            <a:gdLst/>
            <a:ahLst/>
            <a:cxnLst/>
            <a:rect r="r" b="b" t="t" l="l"/>
            <a:pathLst>
              <a:path h="5943153" w="6153323">
                <a:moveTo>
                  <a:pt x="0" y="0"/>
                </a:moveTo>
                <a:lnTo>
                  <a:pt x="6153323" y="0"/>
                </a:lnTo>
                <a:lnTo>
                  <a:pt x="6153323" y="5943152"/>
                </a:lnTo>
                <a:lnTo>
                  <a:pt x="0" y="5943152"/>
                </a:lnTo>
                <a:lnTo>
                  <a:pt x="0" y="0"/>
                </a:lnTo>
                <a:close/>
              </a:path>
            </a:pathLst>
          </a:custGeom>
          <a:blipFill>
            <a:blip r:embed="rId3"/>
            <a:stretch>
              <a:fillRect l="0" t="0" r="0" b="0"/>
            </a:stretch>
          </a:blipFill>
        </p:spPr>
      </p:sp>
      <p:sp>
        <p:nvSpPr>
          <p:cNvPr name="TextBox 4" id="4"/>
          <p:cNvSpPr txBox="true"/>
          <p:nvPr/>
        </p:nvSpPr>
        <p:spPr>
          <a:xfrm rot="0">
            <a:off x="4712970" y="477400"/>
            <a:ext cx="8862060" cy="602862"/>
          </a:xfrm>
          <a:prstGeom prst="rect">
            <a:avLst/>
          </a:prstGeom>
        </p:spPr>
        <p:txBody>
          <a:bodyPr anchor="t" rtlCol="false" tIns="0" lIns="0" bIns="0" rIns="0">
            <a:spAutoFit/>
          </a:bodyPr>
          <a:lstStyle/>
          <a:p>
            <a:pPr algn="ctr">
              <a:lnSpc>
                <a:spcPts val="2315"/>
              </a:lnSpc>
            </a:pPr>
            <a:r>
              <a:rPr lang="en-US" b="true" sz="2756" spc="4">
                <a:solidFill>
                  <a:srgbClr val="000000"/>
                </a:solidFill>
                <a:latin typeface="Tahoma Bold"/>
                <a:ea typeface="Tahoma Bold"/>
                <a:cs typeface="Tahoma Bold"/>
                <a:sym typeface="Tahoma Bold"/>
              </a:rPr>
              <a:t>3.2.RETROALIMENTACIÓN DE LAS PARTES INTERESADAS</a:t>
            </a:r>
          </a:p>
        </p:txBody>
      </p:sp>
      <p:sp>
        <p:nvSpPr>
          <p:cNvPr name="TextBox 5" id="5"/>
          <p:cNvSpPr txBox="true"/>
          <p:nvPr/>
        </p:nvSpPr>
        <p:spPr>
          <a:xfrm rot="0">
            <a:off x="4848701" y="1527952"/>
            <a:ext cx="8862060" cy="282005"/>
          </a:xfrm>
          <a:prstGeom prst="rect">
            <a:avLst/>
          </a:prstGeom>
        </p:spPr>
        <p:txBody>
          <a:bodyPr anchor="t" rtlCol="false" tIns="0" lIns="0" bIns="0" rIns="0">
            <a:spAutoFit/>
          </a:bodyPr>
          <a:lstStyle/>
          <a:p>
            <a:pPr algn="ctr">
              <a:lnSpc>
                <a:spcPts val="2079"/>
              </a:lnSpc>
            </a:pPr>
            <a:r>
              <a:rPr lang="en-US" b="true" sz="2475" spc="3">
                <a:solidFill>
                  <a:srgbClr val="000000"/>
                </a:solidFill>
                <a:latin typeface="Tahoma Bold"/>
                <a:ea typeface="Tahoma Bold"/>
                <a:cs typeface="Tahoma Bold"/>
                <a:sym typeface="Tahoma Bold"/>
              </a:rPr>
              <a:t>COMUNICACION DE CUMPLIMIENTO AL CLIENTE </a:t>
            </a:r>
          </a:p>
        </p:txBody>
      </p:sp>
      <p:sp>
        <p:nvSpPr>
          <p:cNvPr name="TextBox 6" id="6"/>
          <p:cNvSpPr txBox="true"/>
          <p:nvPr/>
        </p:nvSpPr>
        <p:spPr>
          <a:xfrm rot="0">
            <a:off x="3314700" y="8581045"/>
            <a:ext cx="11930062" cy="1335460"/>
          </a:xfrm>
          <a:prstGeom prst="rect">
            <a:avLst/>
          </a:prstGeom>
        </p:spPr>
        <p:txBody>
          <a:bodyPr anchor="t" rtlCol="false" tIns="0" lIns="0" bIns="0" rIns="0">
            <a:spAutoFit/>
          </a:bodyPr>
          <a:lstStyle/>
          <a:p>
            <a:pPr algn="ctr">
              <a:lnSpc>
                <a:spcPts val="2701"/>
              </a:lnSpc>
            </a:pPr>
            <a:r>
              <a:rPr lang="en-US" sz="2099">
                <a:solidFill>
                  <a:srgbClr val="000000"/>
                </a:solidFill>
                <a:latin typeface="Tahoma"/>
                <a:ea typeface="Tahoma"/>
                <a:cs typeface="Tahoma"/>
                <a:sym typeface="Tahoma"/>
              </a:rPr>
              <a:t>Se informa al cliente que se ha comunicado el estado actual del Sistema de Gestión Integral de la organización, incluyendo los avances, resultados y acciones implementadas para asegurar su correcto funcionamiento y mejora continua. Esta comunicación refuerza nuestro compromiso con la transparencia y la calidad en la prestación de nuestros servicios</a:t>
            </a:r>
          </a:p>
        </p:txBody>
      </p:sp>
      <p:sp>
        <p:nvSpPr>
          <p:cNvPr name="TextBox 7" id="7"/>
          <p:cNvSpPr txBox="true"/>
          <p:nvPr/>
        </p:nvSpPr>
        <p:spPr>
          <a:xfrm rot="0">
            <a:off x="3611884" y="2616959"/>
            <a:ext cx="2236887" cy="620658"/>
          </a:xfrm>
          <a:prstGeom prst="rect">
            <a:avLst/>
          </a:prstGeom>
        </p:spPr>
        <p:txBody>
          <a:bodyPr anchor="t" rtlCol="false" tIns="0" lIns="0" bIns="0" rIns="0">
            <a:spAutoFit/>
          </a:bodyPr>
          <a:lstStyle/>
          <a:p>
            <a:pPr algn="l">
              <a:lnSpc>
                <a:spcPts val="2285"/>
              </a:lnSpc>
            </a:pPr>
            <a:r>
              <a:rPr lang="en-US" sz="2660" spc="82">
                <a:solidFill>
                  <a:srgbClr val="303232"/>
                </a:solidFill>
                <a:latin typeface="Zuume Rough Bold"/>
                <a:ea typeface="Zuume Rough Bold"/>
                <a:cs typeface="Zuume Rough Bold"/>
                <a:sym typeface="Zuume Rough Bold"/>
              </a:rPr>
              <a:t>INFORME DESEMPEÑO</a:t>
            </a:r>
          </a:p>
          <a:p>
            <a:pPr algn="l">
              <a:lnSpc>
                <a:spcPts val="2285"/>
              </a:lnSpc>
            </a:pPr>
            <a:r>
              <a:rPr lang="en-US" sz="2660" spc="82">
                <a:solidFill>
                  <a:srgbClr val="303232"/>
                </a:solidFill>
                <a:latin typeface="Zuume Rough Bold"/>
                <a:ea typeface="Zuume Rough Bold"/>
                <a:cs typeface="Zuume Rough Bold"/>
                <a:sym typeface="Zuume Rough Bold"/>
              </a:rPr>
              <a:t>CORPORATIVO</a:t>
            </a:r>
          </a:p>
        </p:txBody>
      </p:sp>
      <p:sp>
        <p:nvSpPr>
          <p:cNvPr name="TextBox 8" id="8"/>
          <p:cNvSpPr txBox="true"/>
          <p:nvPr/>
        </p:nvSpPr>
        <p:spPr>
          <a:xfrm rot="0">
            <a:off x="7087083" y="2462926"/>
            <a:ext cx="522387" cy="620824"/>
          </a:xfrm>
          <a:prstGeom prst="rect">
            <a:avLst/>
          </a:prstGeom>
        </p:spPr>
        <p:txBody>
          <a:bodyPr anchor="t" rtlCol="false" tIns="0" lIns="0" bIns="0" rIns="0">
            <a:spAutoFit/>
          </a:bodyPr>
          <a:lstStyle/>
          <a:p>
            <a:pPr algn="ctr">
              <a:lnSpc>
                <a:spcPts val="4779"/>
              </a:lnSpc>
            </a:pPr>
            <a:r>
              <a:rPr lang="en-US" sz="3413">
                <a:solidFill>
                  <a:srgbClr val="40443F"/>
                </a:solidFill>
                <a:latin typeface="Zuume Rough Bold"/>
                <a:ea typeface="Zuume Rough Bold"/>
                <a:cs typeface="Zuume Rough Bold"/>
                <a:sym typeface="Zuume Rough Bold"/>
              </a:rPr>
              <a:t>PPH</a:t>
            </a:r>
          </a:p>
        </p:txBody>
      </p:sp>
      <p:sp>
        <p:nvSpPr>
          <p:cNvPr name="TextBox 9" id="9"/>
          <p:cNvSpPr txBox="true"/>
          <p:nvPr/>
        </p:nvSpPr>
        <p:spPr>
          <a:xfrm rot="0">
            <a:off x="6782751" y="3181342"/>
            <a:ext cx="1232297" cy="297305"/>
          </a:xfrm>
          <a:prstGeom prst="rect">
            <a:avLst/>
          </a:prstGeom>
        </p:spPr>
        <p:txBody>
          <a:bodyPr anchor="t" rtlCol="false" tIns="0" lIns="0" bIns="0" rIns="0">
            <a:spAutoFit/>
          </a:bodyPr>
          <a:lstStyle/>
          <a:p>
            <a:pPr algn="ctr">
              <a:lnSpc>
                <a:spcPts val="2267"/>
              </a:lnSpc>
            </a:pPr>
            <a:r>
              <a:rPr lang="en-US" sz="1619" spc="14">
                <a:solidFill>
                  <a:srgbClr val="40443F"/>
                </a:solidFill>
                <a:latin typeface="Zuume Rough Bold"/>
                <a:ea typeface="Zuume Rough Bold"/>
                <a:cs typeface="Zuume Rough Bold"/>
                <a:sym typeface="Zuume Rough Bold"/>
              </a:rPr>
              <a:t>VIGILANCIA PRIVADA</a:t>
            </a:r>
          </a:p>
        </p:txBody>
      </p:sp>
      <p:sp>
        <p:nvSpPr>
          <p:cNvPr name="TextBox 10" id="10"/>
          <p:cNvSpPr txBox="true"/>
          <p:nvPr/>
        </p:nvSpPr>
        <p:spPr>
          <a:xfrm rot="0">
            <a:off x="3014944" y="3670967"/>
            <a:ext cx="4517620" cy="364881"/>
          </a:xfrm>
          <a:prstGeom prst="rect">
            <a:avLst/>
          </a:prstGeom>
        </p:spPr>
        <p:txBody>
          <a:bodyPr anchor="t" rtlCol="false" tIns="0" lIns="0" bIns="0" rIns="0">
            <a:spAutoFit/>
          </a:bodyPr>
          <a:lstStyle/>
          <a:p>
            <a:pPr algn="l">
              <a:lnSpc>
                <a:spcPts val="1386"/>
              </a:lnSpc>
            </a:pPr>
            <a:r>
              <a:rPr lang="en-US" sz="1116">
                <a:solidFill>
                  <a:srgbClr val="40443F"/>
                </a:solidFill>
                <a:latin typeface="Code Pro"/>
                <a:ea typeface="Code Pro"/>
                <a:cs typeface="Code Pro"/>
                <a:sym typeface="Code Pro"/>
              </a:rPr>
              <a:t>Es un placer presentarles a nuestras partes interesadas el</a:t>
            </a:r>
          </a:p>
          <a:p>
            <a:pPr algn="l">
              <a:lnSpc>
                <a:spcPts val="1545"/>
              </a:lnSpc>
            </a:pPr>
            <a:r>
              <a:rPr lang="en-US" sz="1244" spc="32">
                <a:solidFill>
                  <a:srgbClr val="40443F"/>
                </a:solidFill>
                <a:latin typeface="DM Sans"/>
                <a:ea typeface="DM Sans"/>
                <a:cs typeface="DM Sans"/>
                <a:sym typeface="DM Sans"/>
              </a:rPr>
              <a:t>informe corporativo de nuestra organización del año 2025.</a:t>
            </a:r>
          </a:p>
        </p:txBody>
      </p:sp>
      <p:sp>
        <p:nvSpPr>
          <p:cNvPr name="TextBox 11" id="11"/>
          <p:cNvSpPr txBox="true"/>
          <p:nvPr/>
        </p:nvSpPr>
        <p:spPr>
          <a:xfrm rot="0">
            <a:off x="3930192" y="4236086"/>
            <a:ext cx="2786062" cy="449887"/>
          </a:xfrm>
          <a:prstGeom prst="rect">
            <a:avLst/>
          </a:prstGeom>
        </p:spPr>
        <p:txBody>
          <a:bodyPr anchor="t" rtlCol="false" tIns="0" lIns="0" bIns="0" rIns="0">
            <a:spAutoFit/>
          </a:bodyPr>
          <a:lstStyle/>
          <a:p>
            <a:pPr algn="ctr">
              <a:lnSpc>
                <a:spcPts val="1673"/>
              </a:lnSpc>
            </a:pPr>
            <a:r>
              <a:rPr lang="en-US" sz="1834" spc="25">
                <a:solidFill>
                  <a:srgbClr val="303232"/>
                </a:solidFill>
                <a:latin typeface="Zuume Rough Bold"/>
                <a:ea typeface="Zuume Rough Bold"/>
                <a:cs typeface="Zuume Rough Bold"/>
                <a:sym typeface="Zuume Rough Bold"/>
              </a:rPr>
              <a:t>Nivel organizacional de satisfacción</a:t>
            </a:r>
          </a:p>
          <a:p>
            <a:pPr algn="ctr">
              <a:lnSpc>
                <a:spcPts val="1673"/>
              </a:lnSpc>
            </a:pPr>
            <a:r>
              <a:rPr lang="en-US" sz="1834" spc="25">
                <a:solidFill>
                  <a:srgbClr val="303232"/>
                </a:solidFill>
                <a:latin typeface="Zuume Rough Bold"/>
                <a:ea typeface="Zuume Rough Bold"/>
                <a:cs typeface="Zuume Rough Bold"/>
                <a:sym typeface="Zuume Rough Bold"/>
              </a:rPr>
              <a:t>al cliente</a:t>
            </a:r>
          </a:p>
        </p:txBody>
      </p:sp>
      <p:sp>
        <p:nvSpPr>
          <p:cNvPr name="TextBox 12" id="12"/>
          <p:cNvSpPr txBox="true"/>
          <p:nvPr/>
        </p:nvSpPr>
        <p:spPr>
          <a:xfrm rot="0">
            <a:off x="3523618" y="4904361"/>
            <a:ext cx="977801" cy="177200"/>
          </a:xfrm>
          <a:prstGeom prst="rect">
            <a:avLst/>
          </a:prstGeom>
        </p:spPr>
        <p:txBody>
          <a:bodyPr anchor="t" rtlCol="false" tIns="0" lIns="0" bIns="0" rIns="0">
            <a:spAutoFit/>
          </a:bodyPr>
          <a:lstStyle/>
          <a:p>
            <a:pPr algn="ctr">
              <a:lnSpc>
                <a:spcPts val="1405"/>
              </a:lnSpc>
            </a:pPr>
            <a:r>
              <a:rPr lang="en-US" sz="1004" spc="4">
                <a:solidFill>
                  <a:srgbClr val="40443F"/>
                </a:solidFill>
                <a:latin typeface="Zuume Rough Bold"/>
                <a:ea typeface="Zuume Rough Bold"/>
                <a:cs typeface="Zuume Rough Bold"/>
                <a:sym typeface="Zuume Rough Bold"/>
              </a:rPr>
              <a:t>SATISFACCIÓN DEL CLIENTE</a:t>
            </a:r>
          </a:p>
        </p:txBody>
      </p:sp>
      <p:sp>
        <p:nvSpPr>
          <p:cNvPr name="TextBox 13" id="13"/>
          <p:cNvSpPr txBox="true"/>
          <p:nvPr/>
        </p:nvSpPr>
        <p:spPr>
          <a:xfrm rot="0">
            <a:off x="5444235" y="4914407"/>
            <a:ext cx="2400760" cy="965855"/>
          </a:xfrm>
          <a:prstGeom prst="rect">
            <a:avLst/>
          </a:prstGeom>
        </p:spPr>
        <p:txBody>
          <a:bodyPr anchor="t" rtlCol="false" tIns="0" lIns="0" bIns="0" rIns="0">
            <a:spAutoFit/>
          </a:bodyPr>
          <a:lstStyle/>
          <a:p>
            <a:pPr algn="ctr">
              <a:lnSpc>
                <a:spcPts val="1064"/>
              </a:lnSpc>
            </a:pPr>
            <a:r>
              <a:rPr lang="en-US" sz="1197" spc="13">
                <a:solidFill>
                  <a:srgbClr val="585D47"/>
                </a:solidFill>
                <a:latin typeface="Zuume Rough Bold"/>
                <a:ea typeface="Zuume Rough Bold"/>
                <a:cs typeface="Zuume Rough Bold"/>
                <a:sym typeface="Zuume Rough Bold"/>
              </a:rPr>
              <a:t>Los indicadores de gestión, se encuentra dentro</a:t>
            </a:r>
          </a:p>
          <a:p>
            <a:pPr algn="ctr">
              <a:lnSpc>
                <a:spcPts val="1064"/>
              </a:lnSpc>
            </a:pPr>
            <a:r>
              <a:rPr lang="en-US" sz="1197" spc="13">
                <a:solidFill>
                  <a:srgbClr val="585D47"/>
                </a:solidFill>
                <a:latin typeface="Zuume Rough Bold"/>
                <a:ea typeface="Zuume Rough Bold"/>
                <a:cs typeface="Zuume Rough Bold"/>
                <a:sym typeface="Zuume Rough Bold"/>
              </a:rPr>
              <a:t>de los parámetros de satisfacción esperados por</a:t>
            </a:r>
          </a:p>
          <a:p>
            <a:pPr algn="ctr">
              <a:lnSpc>
                <a:spcPts val="1064"/>
              </a:lnSpc>
            </a:pPr>
            <a:r>
              <a:rPr lang="en-US" sz="1197" spc="13">
                <a:solidFill>
                  <a:srgbClr val="585D47"/>
                </a:solidFill>
                <a:latin typeface="Zuume Rough Bold"/>
                <a:ea typeface="Zuume Rough Bold"/>
                <a:cs typeface="Zuume Rough Bold"/>
                <a:sym typeface="Zuume Rough Bold"/>
              </a:rPr>
              <a:t>la compañia; así mismo, la evaluación de servicio</a:t>
            </a:r>
          </a:p>
          <a:p>
            <a:pPr algn="ctr">
              <a:lnSpc>
                <a:spcPts val="1064"/>
              </a:lnSpc>
            </a:pPr>
            <a:r>
              <a:rPr lang="en-US" sz="1197" spc="13">
                <a:solidFill>
                  <a:srgbClr val="585D47"/>
                </a:solidFill>
                <a:latin typeface="Zuume Rough Bold"/>
                <a:ea typeface="Zuume Rough Bold"/>
                <a:cs typeface="Zuume Rough Bold"/>
                <a:sym typeface="Zuume Rough Bold"/>
              </a:rPr>
              <a:t>se encuentra con un promedio de calificación de</a:t>
            </a:r>
          </a:p>
          <a:p>
            <a:pPr algn="ctr">
              <a:lnSpc>
                <a:spcPts val="1064"/>
              </a:lnSpc>
            </a:pPr>
            <a:r>
              <a:rPr lang="en-US" sz="1197" spc="13">
                <a:solidFill>
                  <a:srgbClr val="585D47"/>
                </a:solidFill>
                <a:latin typeface="Zuume Rough Bold"/>
                <a:ea typeface="Zuume Rough Bold"/>
                <a:cs typeface="Zuume Rough Bold"/>
                <a:sym typeface="Zuume Rough Bold"/>
              </a:rPr>
              <a:t>4,o sobre 5 durante el año 2025; este resultado</a:t>
            </a:r>
          </a:p>
          <a:p>
            <a:pPr algn="ctr">
              <a:lnSpc>
                <a:spcPts val="1064"/>
              </a:lnSpc>
            </a:pPr>
            <a:r>
              <a:rPr lang="en-US" sz="1197" spc="13">
                <a:solidFill>
                  <a:srgbClr val="585D47"/>
                </a:solidFill>
                <a:latin typeface="Zuume Rough Bold"/>
                <a:ea typeface="Zuume Rough Bold"/>
                <a:cs typeface="Zuume Rough Bold"/>
                <a:sym typeface="Zuume Rough Bold"/>
              </a:rPr>
              <a:t>nos permite evidenciar que nuestros clientes se</a:t>
            </a:r>
          </a:p>
          <a:p>
            <a:pPr algn="ctr">
              <a:lnSpc>
                <a:spcPts val="1064"/>
              </a:lnSpc>
            </a:pPr>
            <a:r>
              <a:rPr lang="en-US" sz="1197" spc="13">
                <a:solidFill>
                  <a:srgbClr val="585D47"/>
                </a:solidFill>
                <a:latin typeface="Zuume Rough Bold"/>
                <a:ea typeface="Zuume Rough Bold"/>
                <a:cs typeface="Zuume Rough Bold"/>
                <a:sym typeface="Zuume Rough Bold"/>
              </a:rPr>
              <a:t>encuentran satisfechos con el servicio ofrecido</a:t>
            </a:r>
          </a:p>
        </p:txBody>
      </p:sp>
      <p:sp>
        <p:nvSpPr>
          <p:cNvPr name="TextBox 14" id="14"/>
          <p:cNvSpPr txBox="true"/>
          <p:nvPr/>
        </p:nvSpPr>
        <p:spPr>
          <a:xfrm rot="0">
            <a:off x="4428971" y="6196837"/>
            <a:ext cx="2143125" cy="374091"/>
          </a:xfrm>
          <a:prstGeom prst="rect">
            <a:avLst/>
          </a:prstGeom>
        </p:spPr>
        <p:txBody>
          <a:bodyPr anchor="t" rtlCol="false" tIns="0" lIns="0" bIns="0" rIns="0">
            <a:spAutoFit/>
          </a:bodyPr>
          <a:lstStyle/>
          <a:p>
            <a:pPr algn="ctr">
              <a:lnSpc>
                <a:spcPts val="2776"/>
              </a:lnSpc>
            </a:pPr>
            <a:r>
              <a:rPr lang="en-US" sz="1982" spc="-7">
                <a:solidFill>
                  <a:srgbClr val="303232"/>
                </a:solidFill>
                <a:latin typeface="Zuume Rough Bold"/>
                <a:ea typeface="Zuume Rough Bold"/>
                <a:cs typeface="Zuume Rough Bold"/>
                <a:sym typeface="Zuume Rough Bold"/>
              </a:rPr>
              <a:t>Tramite a PQR corporativos</a:t>
            </a:r>
          </a:p>
        </p:txBody>
      </p:sp>
      <p:sp>
        <p:nvSpPr>
          <p:cNvPr name="TextBox 15" id="15"/>
          <p:cNvSpPr txBox="true"/>
          <p:nvPr/>
        </p:nvSpPr>
        <p:spPr>
          <a:xfrm rot="0">
            <a:off x="2812536" y="6998928"/>
            <a:ext cx="2733322" cy="767910"/>
          </a:xfrm>
          <a:prstGeom prst="rect">
            <a:avLst/>
          </a:prstGeom>
        </p:spPr>
        <p:txBody>
          <a:bodyPr anchor="t" rtlCol="false" tIns="0" lIns="0" bIns="0" rIns="0">
            <a:spAutoFit/>
          </a:bodyPr>
          <a:lstStyle/>
          <a:p>
            <a:pPr algn="ctr">
              <a:lnSpc>
                <a:spcPts val="944"/>
              </a:lnSpc>
            </a:pPr>
            <a:r>
              <a:rPr lang="en-US" sz="1029" spc="11">
                <a:solidFill>
                  <a:srgbClr val="1F4240"/>
                </a:solidFill>
                <a:latin typeface="Zuume Rough Bold"/>
                <a:ea typeface="Zuume Rough Bold"/>
                <a:cs typeface="Zuume Rough Bold"/>
                <a:sym typeface="Zuume Rough Bold"/>
              </a:rPr>
              <a:t>Se evidencia para el año 2025.</a:t>
            </a:r>
          </a:p>
          <a:p>
            <a:pPr algn="ctr">
              <a:lnSpc>
                <a:spcPts val="944"/>
              </a:lnSpc>
            </a:pPr>
            <a:r>
              <a:rPr lang="en-US" sz="1029" spc="11">
                <a:solidFill>
                  <a:srgbClr val="1F4240"/>
                </a:solidFill>
                <a:latin typeface="Zuume Rough Bold"/>
                <a:ea typeface="Zuume Rough Bold"/>
                <a:cs typeface="Zuume Rough Bold"/>
                <a:sym typeface="Zuume Rough Bold"/>
              </a:rPr>
              <a:t>En el análisis de las PQR que se han presentado en el transcurso</a:t>
            </a:r>
          </a:p>
          <a:p>
            <a:pPr algn="ctr">
              <a:lnSpc>
                <a:spcPts val="944"/>
              </a:lnSpc>
            </a:pPr>
            <a:r>
              <a:rPr lang="en-US" sz="1029" spc="11">
                <a:solidFill>
                  <a:srgbClr val="1F4240"/>
                </a:solidFill>
                <a:latin typeface="Zuume Rough Bold"/>
                <a:ea typeface="Zuume Rough Bold"/>
                <a:cs typeface="Zuume Rough Bold"/>
                <a:sym typeface="Zuume Rough Bold"/>
              </a:rPr>
              <a:t>del año, se evidencia una tendencia alta frente al cumplimiento de</a:t>
            </a:r>
          </a:p>
          <a:p>
            <a:pPr algn="ctr">
              <a:lnSpc>
                <a:spcPts val="944"/>
              </a:lnSpc>
            </a:pPr>
            <a:r>
              <a:rPr lang="en-US" sz="1029" spc="11">
                <a:solidFill>
                  <a:srgbClr val="1F4240"/>
                </a:solidFill>
                <a:latin typeface="Zuume Rough Bold"/>
                <a:ea typeface="Zuume Rough Bold"/>
                <a:cs typeface="Zuume Rough Bold"/>
                <a:sym typeface="Zuume Rough Bold"/>
              </a:rPr>
              <a:t>protocolos y de daño en bien mueble.</a:t>
            </a:r>
          </a:p>
          <a:p>
            <a:pPr algn="ctr">
              <a:lnSpc>
                <a:spcPts val="944"/>
              </a:lnSpc>
            </a:pPr>
            <a:r>
              <a:rPr lang="en-US" sz="1029" spc="11">
                <a:solidFill>
                  <a:srgbClr val="1F4240"/>
                </a:solidFill>
                <a:latin typeface="Zuume Rough Bold"/>
                <a:ea typeface="Zuume Rough Bold"/>
                <a:cs typeface="Zuume Rough Bold"/>
                <a:sym typeface="Zuume Rough Bold"/>
              </a:rPr>
              <a:t>La alta dirección, el área de operaciones y la gerencia comercial</a:t>
            </a:r>
          </a:p>
          <a:p>
            <a:pPr algn="ctr">
              <a:lnSpc>
                <a:spcPts val="944"/>
              </a:lnSpc>
            </a:pPr>
            <a:r>
              <a:rPr lang="en-US" sz="1029" spc="11">
                <a:solidFill>
                  <a:srgbClr val="1F4240"/>
                </a:solidFill>
                <a:latin typeface="Zuume Rough Bold"/>
                <a:ea typeface="Zuume Rough Bold"/>
                <a:cs typeface="Zuume Rough Bold"/>
                <a:sym typeface="Zuume Rough Bold"/>
              </a:rPr>
              <a:t>adelantan reuniones presenciales con el fin de atender las</a:t>
            </a:r>
          </a:p>
          <a:p>
            <a:pPr algn="ctr">
              <a:lnSpc>
                <a:spcPts val="944"/>
              </a:lnSpc>
            </a:pPr>
            <a:r>
              <a:rPr lang="en-US" sz="1029" spc="11">
                <a:solidFill>
                  <a:srgbClr val="1F4240"/>
                </a:solidFill>
                <a:latin typeface="Zuume Rough Bold"/>
                <a:ea typeface="Zuume Rough Bold"/>
                <a:cs typeface="Zuume Rough Bold"/>
                <a:sym typeface="Zuume Rough Bold"/>
              </a:rPr>
              <a:t>necesidades de los diente como manera preventiva.</a:t>
            </a:r>
          </a:p>
        </p:txBody>
      </p:sp>
      <p:sp>
        <p:nvSpPr>
          <p:cNvPr name="TextBox 16" id="16"/>
          <p:cNvSpPr txBox="true"/>
          <p:nvPr/>
        </p:nvSpPr>
        <p:spPr>
          <a:xfrm rot="0">
            <a:off x="5652717" y="6922802"/>
            <a:ext cx="80367" cy="99130"/>
          </a:xfrm>
          <a:prstGeom prst="rect">
            <a:avLst/>
          </a:prstGeom>
        </p:spPr>
        <p:txBody>
          <a:bodyPr anchor="t" rtlCol="false" tIns="0" lIns="0" bIns="0" rIns="0">
            <a:spAutoFit/>
          </a:bodyPr>
          <a:lstStyle/>
          <a:p>
            <a:pPr algn="ctr">
              <a:lnSpc>
                <a:spcPts val="754"/>
              </a:lnSpc>
            </a:pPr>
            <a:r>
              <a:rPr lang="en-US" sz="538">
                <a:solidFill>
                  <a:srgbClr val="000000"/>
                </a:solidFill>
                <a:latin typeface="Zuume Rough Bold"/>
                <a:ea typeface="Zuume Rough Bold"/>
                <a:cs typeface="Zuume Rough Bold"/>
                <a:sym typeface="Zuume Rough Bold"/>
              </a:rPr>
              <a:t>35</a:t>
            </a:r>
          </a:p>
        </p:txBody>
      </p:sp>
      <p:sp>
        <p:nvSpPr>
          <p:cNvPr name="TextBox 17" id="17"/>
          <p:cNvSpPr txBox="true"/>
          <p:nvPr/>
        </p:nvSpPr>
        <p:spPr>
          <a:xfrm rot="0">
            <a:off x="5652717" y="7024140"/>
            <a:ext cx="80367" cy="99167"/>
          </a:xfrm>
          <a:prstGeom prst="rect">
            <a:avLst/>
          </a:prstGeom>
        </p:spPr>
        <p:txBody>
          <a:bodyPr anchor="t" rtlCol="false" tIns="0" lIns="0" bIns="0" rIns="0">
            <a:spAutoFit/>
          </a:bodyPr>
          <a:lstStyle/>
          <a:p>
            <a:pPr algn="ctr">
              <a:lnSpc>
                <a:spcPts val="752"/>
              </a:lnSpc>
            </a:pPr>
            <a:r>
              <a:rPr lang="en-US" sz="537">
                <a:solidFill>
                  <a:srgbClr val="000000"/>
                </a:solidFill>
                <a:latin typeface="Zuume Rough Bold"/>
                <a:ea typeface="Zuume Rough Bold"/>
                <a:cs typeface="Zuume Rough Bold"/>
                <a:sym typeface="Zuume Rough Bold"/>
              </a:rPr>
              <a:t>30</a:t>
            </a:r>
          </a:p>
        </p:txBody>
      </p:sp>
      <p:sp>
        <p:nvSpPr>
          <p:cNvPr name="TextBox 18" id="18"/>
          <p:cNvSpPr txBox="true"/>
          <p:nvPr/>
        </p:nvSpPr>
        <p:spPr>
          <a:xfrm rot="0">
            <a:off x="5652717" y="7125294"/>
            <a:ext cx="80367" cy="99130"/>
          </a:xfrm>
          <a:prstGeom prst="rect">
            <a:avLst/>
          </a:prstGeom>
        </p:spPr>
        <p:txBody>
          <a:bodyPr anchor="t" rtlCol="false" tIns="0" lIns="0" bIns="0" rIns="0">
            <a:spAutoFit/>
          </a:bodyPr>
          <a:lstStyle/>
          <a:p>
            <a:pPr algn="ctr">
              <a:lnSpc>
                <a:spcPts val="754"/>
              </a:lnSpc>
            </a:pPr>
            <a:r>
              <a:rPr lang="en-US" sz="538">
                <a:solidFill>
                  <a:srgbClr val="000000"/>
                </a:solidFill>
                <a:latin typeface="Zuume Rough Bold"/>
                <a:ea typeface="Zuume Rough Bold"/>
                <a:cs typeface="Zuume Rough Bold"/>
                <a:sym typeface="Zuume Rough Bold"/>
              </a:rPr>
              <a:t>25</a:t>
            </a:r>
          </a:p>
        </p:txBody>
      </p:sp>
      <p:sp>
        <p:nvSpPr>
          <p:cNvPr name="TextBox 19" id="19"/>
          <p:cNvSpPr txBox="true"/>
          <p:nvPr/>
        </p:nvSpPr>
        <p:spPr>
          <a:xfrm rot="0">
            <a:off x="5652717" y="7226633"/>
            <a:ext cx="80367" cy="99167"/>
          </a:xfrm>
          <a:prstGeom prst="rect">
            <a:avLst/>
          </a:prstGeom>
        </p:spPr>
        <p:txBody>
          <a:bodyPr anchor="t" rtlCol="false" tIns="0" lIns="0" bIns="0" rIns="0">
            <a:spAutoFit/>
          </a:bodyPr>
          <a:lstStyle/>
          <a:p>
            <a:pPr algn="ctr">
              <a:lnSpc>
                <a:spcPts val="752"/>
              </a:lnSpc>
            </a:pPr>
            <a:r>
              <a:rPr lang="en-US" sz="537">
                <a:solidFill>
                  <a:srgbClr val="000000"/>
                </a:solidFill>
                <a:latin typeface="Zuume Rough Bold"/>
                <a:ea typeface="Zuume Rough Bold"/>
                <a:cs typeface="Zuume Rough Bold"/>
                <a:sym typeface="Zuume Rough Bold"/>
              </a:rPr>
              <a:t>20</a:t>
            </a:r>
          </a:p>
        </p:txBody>
      </p:sp>
      <p:sp>
        <p:nvSpPr>
          <p:cNvPr name="TextBox 20" id="20"/>
          <p:cNvSpPr txBox="true"/>
          <p:nvPr/>
        </p:nvSpPr>
        <p:spPr>
          <a:xfrm rot="0">
            <a:off x="5678029" y="7466142"/>
            <a:ext cx="80367" cy="173133"/>
          </a:xfrm>
          <a:prstGeom prst="rect">
            <a:avLst/>
          </a:prstGeom>
        </p:spPr>
        <p:txBody>
          <a:bodyPr anchor="t" rtlCol="false" tIns="0" lIns="0" bIns="0" rIns="0">
            <a:spAutoFit/>
          </a:bodyPr>
          <a:lstStyle/>
          <a:p>
            <a:pPr algn="ctr">
              <a:lnSpc>
                <a:spcPts val="1203"/>
              </a:lnSpc>
            </a:pPr>
            <a:r>
              <a:rPr lang="en-US" sz="859">
                <a:solidFill>
                  <a:srgbClr val="000000"/>
                </a:solidFill>
                <a:latin typeface="Zuume Rough Bold"/>
                <a:ea typeface="Zuume Rough Bold"/>
                <a:cs typeface="Zuume Rough Bold"/>
                <a:sym typeface="Zuume Rough Bold"/>
              </a:rPr>
              <a:t>5</a:t>
            </a:r>
          </a:p>
        </p:txBody>
      </p:sp>
      <p:sp>
        <p:nvSpPr>
          <p:cNvPr name="TextBox 21" id="21"/>
          <p:cNvSpPr txBox="true"/>
          <p:nvPr/>
        </p:nvSpPr>
        <p:spPr>
          <a:xfrm rot="0">
            <a:off x="6712848" y="6753306"/>
            <a:ext cx="187523" cy="189051"/>
          </a:xfrm>
          <a:prstGeom prst="rect">
            <a:avLst/>
          </a:prstGeom>
        </p:spPr>
        <p:txBody>
          <a:bodyPr anchor="t" rtlCol="false" tIns="0" lIns="0" bIns="0" rIns="0">
            <a:spAutoFit/>
          </a:bodyPr>
          <a:lstStyle/>
          <a:p>
            <a:pPr algn="ctr">
              <a:lnSpc>
                <a:spcPts val="1490"/>
              </a:lnSpc>
            </a:pPr>
            <a:r>
              <a:rPr lang="en-US" sz="1064">
                <a:solidFill>
                  <a:srgbClr val="9F9F9F"/>
                </a:solidFill>
                <a:latin typeface="Zuume Rough Bold"/>
                <a:ea typeface="Zuume Rough Bold"/>
                <a:cs typeface="Zuume Rough Bold"/>
                <a:sym typeface="Zuume Rough Bold"/>
              </a:rPr>
              <a:t>PQR</a:t>
            </a:r>
          </a:p>
        </p:txBody>
      </p:sp>
      <p:sp>
        <p:nvSpPr>
          <p:cNvPr name="TextBox 22" id="22"/>
          <p:cNvSpPr txBox="true"/>
          <p:nvPr/>
        </p:nvSpPr>
        <p:spPr>
          <a:xfrm rot="-2945137">
            <a:off x="7187876" y="7731705"/>
            <a:ext cx="227707" cy="140008"/>
          </a:xfrm>
          <a:prstGeom prst="rect">
            <a:avLst/>
          </a:prstGeom>
        </p:spPr>
        <p:txBody>
          <a:bodyPr anchor="t" rtlCol="false" tIns="0" lIns="0" bIns="0" rIns="0">
            <a:spAutoFit/>
          </a:bodyPr>
          <a:lstStyle/>
          <a:p>
            <a:pPr algn="ctr">
              <a:lnSpc>
                <a:spcPts val="1027"/>
              </a:lnSpc>
            </a:pPr>
            <a:r>
              <a:rPr lang="en-US" sz="733">
                <a:solidFill>
                  <a:srgbClr val="BDBDBD"/>
                </a:solidFill>
                <a:latin typeface="Zuume Rough Bold"/>
                <a:ea typeface="Zuume Rough Bold"/>
                <a:cs typeface="Zuume Rough Bold"/>
                <a:sym typeface="Zuume Rough Bold"/>
              </a:rPr>
              <a:t>AGOSTO</a:t>
            </a:r>
          </a:p>
        </p:txBody>
      </p:sp>
      <p:sp>
        <p:nvSpPr>
          <p:cNvPr name="TextBox 23" id="23"/>
          <p:cNvSpPr txBox="true"/>
          <p:nvPr/>
        </p:nvSpPr>
        <p:spPr>
          <a:xfrm rot="-2776381">
            <a:off x="7294424" y="7740922"/>
            <a:ext cx="361652" cy="162755"/>
          </a:xfrm>
          <a:prstGeom prst="rect">
            <a:avLst/>
          </a:prstGeom>
        </p:spPr>
        <p:txBody>
          <a:bodyPr anchor="t" rtlCol="false" tIns="0" lIns="0" bIns="0" rIns="0">
            <a:spAutoFit/>
          </a:bodyPr>
          <a:lstStyle/>
          <a:p>
            <a:pPr algn="ctr">
              <a:lnSpc>
                <a:spcPts val="1250"/>
              </a:lnSpc>
            </a:pPr>
            <a:r>
              <a:rPr lang="en-US" sz="893">
                <a:solidFill>
                  <a:srgbClr val="BDBDBD"/>
                </a:solidFill>
                <a:latin typeface="Zuume Rough Bold"/>
                <a:ea typeface="Zuume Rough Bold"/>
                <a:cs typeface="Zuume Rough Bold"/>
                <a:sym typeface="Zuume Rough Bold"/>
              </a:rPr>
              <a:t>SEPTEMBE</a:t>
            </a:r>
          </a:p>
        </p:txBody>
      </p:sp>
      <p:sp>
        <p:nvSpPr>
          <p:cNvPr name="TextBox 24" id="24"/>
          <p:cNvSpPr txBox="true"/>
          <p:nvPr/>
        </p:nvSpPr>
        <p:spPr>
          <a:xfrm rot="-2595857">
            <a:off x="7595713" y="7731048"/>
            <a:ext cx="267891" cy="143327"/>
          </a:xfrm>
          <a:prstGeom prst="rect">
            <a:avLst/>
          </a:prstGeom>
        </p:spPr>
        <p:txBody>
          <a:bodyPr anchor="t" rtlCol="false" tIns="0" lIns="0" bIns="0" rIns="0">
            <a:spAutoFit/>
          </a:bodyPr>
          <a:lstStyle/>
          <a:p>
            <a:pPr algn="ctr">
              <a:lnSpc>
                <a:spcPts val="1057"/>
              </a:lnSpc>
            </a:pPr>
            <a:r>
              <a:rPr lang="en-US" sz="755">
                <a:solidFill>
                  <a:srgbClr val="BDBDBD"/>
                </a:solidFill>
                <a:latin typeface="Zuume Rough Bold"/>
                <a:ea typeface="Zuume Rough Bold"/>
                <a:cs typeface="Zuume Rough Bold"/>
                <a:sym typeface="Zuume Rough Bold"/>
              </a:rPr>
              <a:t>OCTUBRE</a:t>
            </a:r>
          </a:p>
        </p:txBody>
      </p:sp>
      <p:grpSp>
        <p:nvGrpSpPr>
          <p:cNvPr name="Group 25" id="25"/>
          <p:cNvGrpSpPr/>
          <p:nvPr/>
        </p:nvGrpSpPr>
        <p:grpSpPr>
          <a:xfrm rot="0">
            <a:off x="0" y="9501749"/>
            <a:ext cx="18288000" cy="785498"/>
            <a:chOff x="0" y="0"/>
            <a:chExt cx="24384000" cy="1047331"/>
          </a:xfrm>
        </p:grpSpPr>
        <p:sp>
          <p:nvSpPr>
            <p:cNvPr name="Freeform 26" id="26"/>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27" id="27"/>
          <p:cNvGrpSpPr/>
          <p:nvPr/>
        </p:nvGrpSpPr>
        <p:grpSpPr>
          <a:xfrm rot="0">
            <a:off x="-304800" y="-482717"/>
            <a:ext cx="2728093" cy="1899533"/>
            <a:chOff x="0" y="0"/>
            <a:chExt cx="3637458" cy="2532710"/>
          </a:xfrm>
        </p:grpSpPr>
        <p:sp>
          <p:nvSpPr>
            <p:cNvPr name="Freeform 28" id="28"/>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29" id="29"/>
          <p:cNvGrpSpPr/>
          <p:nvPr/>
        </p:nvGrpSpPr>
        <p:grpSpPr>
          <a:xfrm rot="0">
            <a:off x="-33176" y="-62465"/>
            <a:ext cx="1933575" cy="1809750"/>
            <a:chOff x="0" y="0"/>
            <a:chExt cx="2578100" cy="2413000"/>
          </a:xfrm>
        </p:grpSpPr>
        <p:sp>
          <p:nvSpPr>
            <p:cNvPr name="Freeform 30" id="30"/>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31" id="31"/>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32" id="32"/>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82057" y="2614088"/>
            <a:ext cx="6413361" cy="3936201"/>
          </a:xfrm>
          <a:custGeom>
            <a:avLst/>
            <a:gdLst/>
            <a:ahLst/>
            <a:cxnLst/>
            <a:rect r="r" b="b" t="t" l="l"/>
            <a:pathLst>
              <a:path h="3936201" w="6413361">
                <a:moveTo>
                  <a:pt x="0" y="0"/>
                </a:moveTo>
                <a:lnTo>
                  <a:pt x="6413361" y="0"/>
                </a:lnTo>
                <a:lnTo>
                  <a:pt x="6413361" y="3936200"/>
                </a:lnTo>
                <a:lnTo>
                  <a:pt x="0" y="3936200"/>
                </a:lnTo>
                <a:lnTo>
                  <a:pt x="0" y="0"/>
                </a:lnTo>
                <a:close/>
              </a:path>
            </a:pathLst>
          </a:custGeom>
          <a:blipFill>
            <a:blip r:embed="rId2"/>
            <a:stretch>
              <a:fillRect l="0" t="0" r="0" b="0"/>
            </a:stretch>
          </a:blipFill>
        </p:spPr>
      </p:sp>
      <p:sp>
        <p:nvSpPr>
          <p:cNvPr name="Freeform 3" id="3"/>
          <p:cNvSpPr/>
          <p:nvPr/>
        </p:nvSpPr>
        <p:spPr>
          <a:xfrm flipH="false" flipV="false" rot="0">
            <a:off x="9502683" y="2518838"/>
            <a:ext cx="7552531" cy="3798015"/>
          </a:xfrm>
          <a:custGeom>
            <a:avLst/>
            <a:gdLst/>
            <a:ahLst/>
            <a:cxnLst/>
            <a:rect r="r" b="b" t="t" l="l"/>
            <a:pathLst>
              <a:path h="3798015" w="7552531">
                <a:moveTo>
                  <a:pt x="0" y="0"/>
                </a:moveTo>
                <a:lnTo>
                  <a:pt x="7552531" y="0"/>
                </a:lnTo>
                <a:lnTo>
                  <a:pt x="7552531" y="3798014"/>
                </a:lnTo>
                <a:lnTo>
                  <a:pt x="0" y="3798014"/>
                </a:lnTo>
                <a:lnTo>
                  <a:pt x="0" y="0"/>
                </a:lnTo>
                <a:close/>
              </a:path>
            </a:pathLst>
          </a:custGeom>
          <a:blipFill>
            <a:blip r:embed="rId3"/>
            <a:stretch>
              <a:fillRect l="0" t="0" r="-3154" b="0"/>
            </a:stretch>
          </a:blipFill>
        </p:spPr>
      </p:sp>
      <p:sp>
        <p:nvSpPr>
          <p:cNvPr name="TextBox 4" id="4"/>
          <p:cNvSpPr txBox="true"/>
          <p:nvPr/>
        </p:nvSpPr>
        <p:spPr>
          <a:xfrm rot="0">
            <a:off x="4483836" y="350060"/>
            <a:ext cx="9235862" cy="1398631"/>
          </a:xfrm>
          <a:prstGeom prst="rect">
            <a:avLst/>
          </a:prstGeom>
        </p:spPr>
        <p:txBody>
          <a:bodyPr anchor="t" rtlCol="false" tIns="0" lIns="0" bIns="0" rIns="0">
            <a:spAutoFit/>
          </a:bodyPr>
          <a:lstStyle/>
          <a:p>
            <a:pPr algn="ctr">
              <a:lnSpc>
                <a:spcPts val="3739"/>
              </a:lnSpc>
            </a:pPr>
            <a:r>
              <a:rPr lang="en-US" b="true" sz="3116" spc="-21">
                <a:solidFill>
                  <a:srgbClr val="000000"/>
                </a:solidFill>
                <a:latin typeface="Tahoma Bold"/>
                <a:ea typeface="Tahoma Bold"/>
                <a:cs typeface="Tahoma Bold"/>
                <a:sym typeface="Tahoma Bold"/>
              </a:rPr>
              <a:t>3.2.RETROALIMENTACIÓN DE LAS PARTES INTERESADAS</a:t>
            </a:r>
          </a:p>
          <a:p>
            <a:pPr algn="ctr">
              <a:lnSpc>
                <a:spcPts val="3739"/>
              </a:lnSpc>
            </a:pPr>
          </a:p>
        </p:txBody>
      </p:sp>
      <p:sp>
        <p:nvSpPr>
          <p:cNvPr name="TextBox 5" id="5"/>
          <p:cNvSpPr txBox="true"/>
          <p:nvPr/>
        </p:nvSpPr>
        <p:spPr>
          <a:xfrm rot="0">
            <a:off x="3030188" y="1564875"/>
            <a:ext cx="12641358" cy="860734"/>
          </a:xfrm>
          <a:prstGeom prst="rect">
            <a:avLst/>
          </a:prstGeom>
        </p:spPr>
        <p:txBody>
          <a:bodyPr anchor="t" rtlCol="false" tIns="0" lIns="0" bIns="0" rIns="0">
            <a:spAutoFit/>
          </a:bodyPr>
          <a:lstStyle/>
          <a:p>
            <a:pPr algn="ctr">
              <a:lnSpc>
                <a:spcPts val="3498"/>
              </a:lnSpc>
            </a:pPr>
            <a:r>
              <a:rPr lang="en-US" b="true" sz="2915" spc="-10">
                <a:solidFill>
                  <a:srgbClr val="000000"/>
                </a:solidFill>
                <a:latin typeface="Tahoma Bold"/>
                <a:ea typeface="Tahoma Bold"/>
                <a:cs typeface="Tahoma Bold"/>
                <a:sym typeface="Tahoma Bold"/>
              </a:rPr>
              <a:t>ESTRATEGIAS DE GESTIÓN ATENCIÓN SOLICITUDES CLIENTE INTERNO 2025</a:t>
            </a:r>
          </a:p>
        </p:txBody>
      </p:sp>
      <p:sp>
        <p:nvSpPr>
          <p:cNvPr name="TextBox 6" id="6"/>
          <p:cNvSpPr txBox="true"/>
          <p:nvPr/>
        </p:nvSpPr>
        <p:spPr>
          <a:xfrm rot="0">
            <a:off x="2758968" y="6595417"/>
            <a:ext cx="12939171" cy="2707497"/>
          </a:xfrm>
          <a:prstGeom prst="rect">
            <a:avLst/>
          </a:prstGeom>
        </p:spPr>
        <p:txBody>
          <a:bodyPr anchor="t" rtlCol="false" tIns="0" lIns="0" bIns="0" rIns="0">
            <a:spAutoFit/>
          </a:bodyPr>
          <a:lstStyle/>
          <a:p>
            <a:pPr algn="just">
              <a:lnSpc>
                <a:spcPts val="4339"/>
              </a:lnSpc>
            </a:pPr>
            <a:r>
              <a:rPr lang="en-US" sz="3099">
                <a:solidFill>
                  <a:srgbClr val="000000"/>
                </a:solidFill>
                <a:latin typeface="Tahoma"/>
                <a:ea typeface="Tahoma"/>
                <a:cs typeface="Tahoma"/>
                <a:sym typeface="Tahoma"/>
              </a:rPr>
              <a:t>Se cuenta con el Portal del Colaborador, una aplicación diseñada para facilitar la comunicación interna. A través de esta plataforma, los funcionarios tienen la posibilidad de realizar solicitudes y enviar felicitaciones, recibiendo respuestas de manera ágil y eficiente en el mismo medio.</a:t>
            </a:r>
          </a:p>
        </p:txBody>
      </p:sp>
      <p:grpSp>
        <p:nvGrpSpPr>
          <p:cNvPr name="Group 7" id="7"/>
          <p:cNvGrpSpPr/>
          <p:nvPr/>
        </p:nvGrpSpPr>
        <p:grpSpPr>
          <a:xfrm rot="0">
            <a:off x="0" y="9501749"/>
            <a:ext cx="18288000" cy="785498"/>
            <a:chOff x="0" y="0"/>
            <a:chExt cx="24384000" cy="1047331"/>
          </a:xfrm>
        </p:grpSpPr>
        <p:sp>
          <p:nvSpPr>
            <p:cNvPr name="Freeform 8" id="8"/>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9" id="9"/>
          <p:cNvGrpSpPr/>
          <p:nvPr/>
        </p:nvGrpSpPr>
        <p:grpSpPr>
          <a:xfrm rot="0">
            <a:off x="-304800" y="-482717"/>
            <a:ext cx="2728093" cy="1899533"/>
            <a:chOff x="0" y="0"/>
            <a:chExt cx="3637458" cy="2532710"/>
          </a:xfrm>
        </p:grpSpPr>
        <p:sp>
          <p:nvSpPr>
            <p:cNvPr name="Freeform 10" id="10"/>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11" id="11"/>
          <p:cNvGrpSpPr/>
          <p:nvPr/>
        </p:nvGrpSpPr>
        <p:grpSpPr>
          <a:xfrm rot="0">
            <a:off x="-33176" y="-62465"/>
            <a:ext cx="1933575" cy="1809750"/>
            <a:chOff x="0" y="0"/>
            <a:chExt cx="2578100" cy="2413000"/>
          </a:xfrm>
        </p:grpSpPr>
        <p:sp>
          <p:nvSpPr>
            <p:cNvPr name="Freeform 12" id="12"/>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3" id="13"/>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4" id="14"/>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237831" y="477400"/>
            <a:ext cx="8862060" cy="602862"/>
          </a:xfrm>
          <a:prstGeom prst="rect">
            <a:avLst/>
          </a:prstGeom>
        </p:spPr>
        <p:txBody>
          <a:bodyPr anchor="t" rtlCol="false" tIns="0" lIns="0" bIns="0" rIns="0">
            <a:spAutoFit/>
          </a:bodyPr>
          <a:lstStyle/>
          <a:p>
            <a:pPr algn="ctr">
              <a:lnSpc>
                <a:spcPts val="2315"/>
              </a:lnSpc>
            </a:pPr>
            <a:r>
              <a:rPr lang="en-US" b="true" sz="2756" spc="4">
                <a:solidFill>
                  <a:srgbClr val="000000"/>
                </a:solidFill>
                <a:latin typeface="Tahoma Bold"/>
                <a:ea typeface="Tahoma Bold"/>
                <a:cs typeface="Tahoma Bold"/>
                <a:sym typeface="Tahoma Bold"/>
              </a:rPr>
              <a:t>3.2.RETROALIMENTACIÓN DE LAS PARTES INTERESADAS</a:t>
            </a:r>
          </a:p>
        </p:txBody>
      </p:sp>
      <p:sp>
        <p:nvSpPr>
          <p:cNvPr name="TextBox 3" id="3"/>
          <p:cNvSpPr txBox="true"/>
          <p:nvPr/>
        </p:nvSpPr>
        <p:spPr>
          <a:xfrm rot="0">
            <a:off x="5243812" y="1599905"/>
            <a:ext cx="8862060" cy="560119"/>
          </a:xfrm>
          <a:prstGeom prst="rect">
            <a:avLst/>
          </a:prstGeom>
        </p:spPr>
        <p:txBody>
          <a:bodyPr anchor="t" rtlCol="false" tIns="0" lIns="0" bIns="0" rIns="0">
            <a:spAutoFit/>
          </a:bodyPr>
          <a:lstStyle/>
          <a:p>
            <a:pPr algn="ctr">
              <a:lnSpc>
                <a:spcPts val="2197"/>
              </a:lnSpc>
            </a:pPr>
            <a:r>
              <a:rPr lang="en-US" b="true" sz="2615" spc="4">
                <a:solidFill>
                  <a:srgbClr val="000000"/>
                </a:solidFill>
                <a:latin typeface="Tahoma Bold"/>
                <a:ea typeface="Tahoma Bold"/>
                <a:cs typeface="Tahoma Bold"/>
                <a:sym typeface="Tahoma Bold"/>
              </a:rPr>
              <a:t>PORTAL DEL COLABORADOR INFORMACIÓN DE INTERÉS </a:t>
            </a:r>
          </a:p>
        </p:txBody>
      </p:sp>
      <p:sp>
        <p:nvSpPr>
          <p:cNvPr name="Freeform 4" id="4"/>
          <p:cNvSpPr/>
          <p:nvPr/>
        </p:nvSpPr>
        <p:spPr>
          <a:xfrm flipH="false" flipV="false" rot="0">
            <a:off x="1917096" y="3251392"/>
            <a:ext cx="5223865" cy="3101670"/>
          </a:xfrm>
          <a:custGeom>
            <a:avLst/>
            <a:gdLst/>
            <a:ahLst/>
            <a:cxnLst/>
            <a:rect r="r" b="b" t="t" l="l"/>
            <a:pathLst>
              <a:path h="3101670" w="5223865">
                <a:moveTo>
                  <a:pt x="0" y="0"/>
                </a:moveTo>
                <a:lnTo>
                  <a:pt x="5223865" y="0"/>
                </a:lnTo>
                <a:lnTo>
                  <a:pt x="5223865" y="3101670"/>
                </a:lnTo>
                <a:lnTo>
                  <a:pt x="0" y="3101670"/>
                </a:lnTo>
                <a:lnTo>
                  <a:pt x="0" y="0"/>
                </a:lnTo>
                <a:close/>
              </a:path>
            </a:pathLst>
          </a:custGeom>
          <a:blipFill>
            <a:blip r:embed="rId2"/>
            <a:stretch>
              <a:fillRect l="0" t="0" r="0" b="0"/>
            </a:stretch>
          </a:blipFill>
        </p:spPr>
      </p:sp>
      <p:sp>
        <p:nvSpPr>
          <p:cNvPr name="Freeform 5" id="5"/>
          <p:cNvSpPr/>
          <p:nvPr/>
        </p:nvSpPr>
        <p:spPr>
          <a:xfrm flipH="false" flipV="false" rot="0">
            <a:off x="9183803" y="3409232"/>
            <a:ext cx="5290695" cy="3101670"/>
          </a:xfrm>
          <a:custGeom>
            <a:avLst/>
            <a:gdLst/>
            <a:ahLst/>
            <a:cxnLst/>
            <a:rect r="r" b="b" t="t" l="l"/>
            <a:pathLst>
              <a:path h="3101670" w="5290695">
                <a:moveTo>
                  <a:pt x="0" y="0"/>
                </a:moveTo>
                <a:lnTo>
                  <a:pt x="5290695" y="0"/>
                </a:lnTo>
                <a:lnTo>
                  <a:pt x="5290695" y="3101670"/>
                </a:lnTo>
                <a:lnTo>
                  <a:pt x="0" y="3101670"/>
                </a:lnTo>
                <a:lnTo>
                  <a:pt x="0" y="0"/>
                </a:lnTo>
                <a:close/>
              </a:path>
            </a:pathLst>
          </a:custGeom>
          <a:blipFill>
            <a:blip r:embed="rId3"/>
            <a:stretch>
              <a:fillRect l="0" t="0" r="0" b="0"/>
            </a:stretch>
          </a:blipFill>
        </p:spPr>
      </p:sp>
      <p:sp>
        <p:nvSpPr>
          <p:cNvPr name="Freeform 6" id="6"/>
          <p:cNvSpPr/>
          <p:nvPr/>
        </p:nvSpPr>
        <p:spPr>
          <a:xfrm flipH="false" flipV="false" rot="0">
            <a:off x="1765127" y="6736470"/>
            <a:ext cx="5527804" cy="3392689"/>
          </a:xfrm>
          <a:custGeom>
            <a:avLst/>
            <a:gdLst/>
            <a:ahLst/>
            <a:cxnLst/>
            <a:rect r="r" b="b" t="t" l="l"/>
            <a:pathLst>
              <a:path h="3392689" w="5527804">
                <a:moveTo>
                  <a:pt x="0" y="0"/>
                </a:moveTo>
                <a:lnTo>
                  <a:pt x="5527803" y="0"/>
                </a:lnTo>
                <a:lnTo>
                  <a:pt x="5527803" y="3392690"/>
                </a:lnTo>
                <a:lnTo>
                  <a:pt x="0" y="3392690"/>
                </a:lnTo>
                <a:lnTo>
                  <a:pt x="0" y="0"/>
                </a:lnTo>
                <a:close/>
              </a:path>
            </a:pathLst>
          </a:custGeom>
          <a:blipFill>
            <a:blip r:embed="rId4"/>
            <a:stretch>
              <a:fillRect l="0" t="0" r="0" b="0"/>
            </a:stretch>
          </a:blipFill>
        </p:spPr>
      </p:sp>
      <p:sp>
        <p:nvSpPr>
          <p:cNvPr name="Freeform 7" id="7"/>
          <p:cNvSpPr/>
          <p:nvPr/>
        </p:nvSpPr>
        <p:spPr>
          <a:xfrm flipH="false" flipV="false" rot="0">
            <a:off x="9348725" y="7052151"/>
            <a:ext cx="5328155" cy="3077009"/>
          </a:xfrm>
          <a:custGeom>
            <a:avLst/>
            <a:gdLst/>
            <a:ahLst/>
            <a:cxnLst/>
            <a:rect r="r" b="b" t="t" l="l"/>
            <a:pathLst>
              <a:path h="3077009" w="5328155">
                <a:moveTo>
                  <a:pt x="0" y="0"/>
                </a:moveTo>
                <a:lnTo>
                  <a:pt x="5328155" y="0"/>
                </a:lnTo>
                <a:lnTo>
                  <a:pt x="5328155" y="3077009"/>
                </a:lnTo>
                <a:lnTo>
                  <a:pt x="0" y="3077009"/>
                </a:lnTo>
                <a:lnTo>
                  <a:pt x="0" y="0"/>
                </a:lnTo>
                <a:close/>
              </a:path>
            </a:pathLst>
          </a:custGeom>
          <a:blipFill>
            <a:blip r:embed="rId5"/>
            <a:stretch>
              <a:fillRect l="0" t="0" r="0" b="0"/>
            </a:stretch>
          </a:blipFill>
        </p:spPr>
      </p:sp>
      <p:sp>
        <p:nvSpPr>
          <p:cNvPr name="TextBox 8" id="8"/>
          <p:cNvSpPr txBox="true"/>
          <p:nvPr/>
        </p:nvSpPr>
        <p:spPr>
          <a:xfrm rot="0">
            <a:off x="1765127" y="6476442"/>
            <a:ext cx="5375834" cy="184274"/>
          </a:xfrm>
          <a:prstGeom prst="rect">
            <a:avLst/>
          </a:prstGeom>
        </p:spPr>
        <p:txBody>
          <a:bodyPr anchor="t" rtlCol="false" tIns="0" lIns="0" bIns="0" rIns="0">
            <a:spAutoFit/>
          </a:bodyPr>
          <a:lstStyle/>
          <a:p>
            <a:pPr algn="ctr">
              <a:lnSpc>
                <a:spcPts val="1306"/>
              </a:lnSpc>
            </a:pPr>
            <a:r>
              <a:rPr lang="en-US" b="true" sz="1555" spc="2">
                <a:solidFill>
                  <a:srgbClr val="000000"/>
                </a:solidFill>
                <a:latin typeface="Tahoma Bold"/>
                <a:ea typeface="Tahoma Bold"/>
                <a:cs typeface="Tahoma Bold"/>
                <a:sym typeface="Tahoma Bold"/>
              </a:rPr>
              <a:t>PERMITE REALIZAR SOLITUDES </a:t>
            </a:r>
          </a:p>
        </p:txBody>
      </p:sp>
      <p:sp>
        <p:nvSpPr>
          <p:cNvPr name="TextBox 9" id="9"/>
          <p:cNvSpPr txBox="true"/>
          <p:nvPr/>
        </p:nvSpPr>
        <p:spPr>
          <a:xfrm rot="0">
            <a:off x="9183803" y="6713202"/>
            <a:ext cx="5375834" cy="184274"/>
          </a:xfrm>
          <a:prstGeom prst="rect">
            <a:avLst/>
          </a:prstGeom>
        </p:spPr>
        <p:txBody>
          <a:bodyPr anchor="t" rtlCol="false" tIns="0" lIns="0" bIns="0" rIns="0">
            <a:spAutoFit/>
          </a:bodyPr>
          <a:lstStyle/>
          <a:p>
            <a:pPr algn="ctr">
              <a:lnSpc>
                <a:spcPts val="1306"/>
              </a:lnSpc>
            </a:pPr>
            <a:r>
              <a:rPr lang="en-US" b="true" sz="1555" spc="2">
                <a:solidFill>
                  <a:srgbClr val="000000"/>
                </a:solidFill>
                <a:latin typeface="Tahoma Bold"/>
                <a:ea typeface="Tahoma Bold"/>
                <a:cs typeface="Tahoma Bold"/>
                <a:sym typeface="Tahoma Bold"/>
              </a:rPr>
              <a:t>NOTIFICACIÓN DIARIO ELECTRONICO</a:t>
            </a:r>
          </a:p>
        </p:txBody>
      </p:sp>
      <p:sp>
        <p:nvSpPr>
          <p:cNvPr name="TextBox 10" id="10"/>
          <p:cNvSpPr txBox="true"/>
          <p:nvPr/>
        </p:nvSpPr>
        <p:spPr>
          <a:xfrm rot="0">
            <a:off x="9098663" y="3064224"/>
            <a:ext cx="5375834" cy="184274"/>
          </a:xfrm>
          <a:prstGeom prst="rect">
            <a:avLst/>
          </a:prstGeom>
        </p:spPr>
        <p:txBody>
          <a:bodyPr anchor="t" rtlCol="false" tIns="0" lIns="0" bIns="0" rIns="0">
            <a:spAutoFit/>
          </a:bodyPr>
          <a:lstStyle/>
          <a:p>
            <a:pPr algn="ctr">
              <a:lnSpc>
                <a:spcPts val="1306"/>
              </a:lnSpc>
            </a:pPr>
            <a:r>
              <a:rPr lang="en-US" b="true" sz="1555" spc="2">
                <a:solidFill>
                  <a:srgbClr val="000000"/>
                </a:solidFill>
                <a:latin typeface="Tahoma Bold"/>
                <a:ea typeface="Tahoma Bold"/>
                <a:cs typeface="Tahoma Bold"/>
                <a:sym typeface="Tahoma Bold"/>
              </a:rPr>
              <a:t>NOTIFICACIÓN MENSAJES IMPORTANTES </a:t>
            </a:r>
          </a:p>
        </p:txBody>
      </p:sp>
      <p:sp>
        <p:nvSpPr>
          <p:cNvPr name="TextBox 11" id="11"/>
          <p:cNvSpPr txBox="true"/>
          <p:nvPr/>
        </p:nvSpPr>
        <p:spPr>
          <a:xfrm rot="0">
            <a:off x="1841111" y="2906384"/>
            <a:ext cx="5375834" cy="184274"/>
          </a:xfrm>
          <a:prstGeom prst="rect">
            <a:avLst/>
          </a:prstGeom>
        </p:spPr>
        <p:txBody>
          <a:bodyPr anchor="t" rtlCol="false" tIns="0" lIns="0" bIns="0" rIns="0">
            <a:spAutoFit/>
          </a:bodyPr>
          <a:lstStyle/>
          <a:p>
            <a:pPr algn="ctr">
              <a:lnSpc>
                <a:spcPts val="1306"/>
              </a:lnSpc>
            </a:pPr>
            <a:r>
              <a:rPr lang="en-US" b="true" sz="1555" spc="2">
                <a:solidFill>
                  <a:srgbClr val="000000"/>
                </a:solidFill>
                <a:latin typeface="Tahoma Bold"/>
                <a:ea typeface="Tahoma Bold"/>
                <a:cs typeface="Tahoma Bold"/>
                <a:sym typeface="Tahoma Bold"/>
              </a:rPr>
              <a:t>DATOS DEL TRABAJADOR </a:t>
            </a:r>
          </a:p>
        </p:txBody>
      </p:sp>
      <p:grpSp>
        <p:nvGrpSpPr>
          <p:cNvPr name="Group 12" id="12"/>
          <p:cNvGrpSpPr/>
          <p:nvPr/>
        </p:nvGrpSpPr>
        <p:grpSpPr>
          <a:xfrm rot="0">
            <a:off x="0" y="9501749"/>
            <a:ext cx="18288000" cy="785498"/>
            <a:chOff x="0" y="0"/>
            <a:chExt cx="24384000" cy="1047331"/>
          </a:xfrm>
        </p:grpSpPr>
        <p:sp>
          <p:nvSpPr>
            <p:cNvPr name="Freeform 13" id="13"/>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14" id="14"/>
          <p:cNvGrpSpPr/>
          <p:nvPr/>
        </p:nvGrpSpPr>
        <p:grpSpPr>
          <a:xfrm rot="0">
            <a:off x="-304800" y="-482717"/>
            <a:ext cx="2728093" cy="1899533"/>
            <a:chOff x="0" y="0"/>
            <a:chExt cx="3637458" cy="2532710"/>
          </a:xfrm>
        </p:grpSpPr>
        <p:sp>
          <p:nvSpPr>
            <p:cNvPr name="Freeform 15" id="15"/>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6"/>
              <a:stretch>
                <a:fillRect l="0" t="-329" r="-1" b="-327"/>
              </a:stretch>
            </a:blipFill>
          </p:spPr>
        </p:sp>
      </p:grpSp>
      <p:grpSp>
        <p:nvGrpSpPr>
          <p:cNvPr name="Group 16" id="16"/>
          <p:cNvGrpSpPr/>
          <p:nvPr/>
        </p:nvGrpSpPr>
        <p:grpSpPr>
          <a:xfrm rot="0">
            <a:off x="-33176" y="-62465"/>
            <a:ext cx="1933575" cy="1809750"/>
            <a:chOff x="0" y="0"/>
            <a:chExt cx="2578100" cy="2413000"/>
          </a:xfrm>
        </p:grpSpPr>
        <p:sp>
          <p:nvSpPr>
            <p:cNvPr name="Freeform 17" id="17"/>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7"/>
              <a:stretch>
                <a:fillRect l="0" t="-50" r="0" b="-50"/>
              </a:stretch>
            </a:blipFill>
          </p:spPr>
        </p:sp>
      </p:grpSp>
      <p:sp>
        <p:nvSpPr>
          <p:cNvPr name="TextBox 18" id="18"/>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9" id="19"/>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655814" y="2054376"/>
            <a:ext cx="7845549" cy="6603545"/>
          </a:xfrm>
          <a:prstGeom prst="rect">
            <a:avLst/>
          </a:prstGeom>
        </p:spPr>
        <p:txBody>
          <a:bodyPr anchor="t" rtlCol="false" tIns="0" lIns="0" bIns="0" rIns="0">
            <a:spAutoFit/>
          </a:bodyPr>
          <a:lstStyle/>
          <a:p>
            <a:pPr algn="just" marL="425058" indent="-212529" lvl="1">
              <a:lnSpc>
                <a:spcPts val="2756"/>
              </a:lnSpc>
              <a:buFont typeface="Arial"/>
              <a:buChar char="•"/>
            </a:pPr>
            <a:r>
              <a:rPr lang="en-US" sz="1968">
                <a:solidFill>
                  <a:srgbClr val="000000"/>
                </a:solidFill>
                <a:latin typeface="Tahoma"/>
                <a:ea typeface="Tahoma"/>
                <a:cs typeface="Tahoma"/>
                <a:sym typeface="Tahoma"/>
              </a:rPr>
              <a:t>Se han establecido canales de comunicación interactivos con todos los niveles de la organización a través de las diferentes herramientas que permiten la promoción y prevención de ATEL en los centros de trabajo. (Página de difusión corporativa, línea de atención al cliente interno , comunicados con la figura institucional folletos, etc.)</a:t>
            </a:r>
          </a:p>
          <a:p>
            <a:pPr algn="just">
              <a:lnSpc>
                <a:spcPts val="2756"/>
              </a:lnSpc>
            </a:pPr>
          </a:p>
          <a:p>
            <a:pPr algn="just" marL="425058" indent="-212529" lvl="1">
              <a:lnSpc>
                <a:spcPts val="2756"/>
              </a:lnSpc>
              <a:buFont typeface="Arial"/>
              <a:buChar char="•"/>
            </a:pPr>
            <a:r>
              <a:rPr lang="en-US" sz="1968">
                <a:solidFill>
                  <a:srgbClr val="000000"/>
                </a:solidFill>
                <a:latin typeface="Tahoma"/>
                <a:ea typeface="Tahoma"/>
                <a:cs typeface="Tahoma"/>
                <a:sym typeface="Tahoma"/>
              </a:rPr>
              <a:t>La organización ha involucrado al personal operativo y administrativo en la identificación de los riesgos asociados al sitio de trabajo, mediante formulario de google forms y metodologías como el reporte de actos y condiciones inseguras y campañas basadas en la observación comportamental en los puestos de trabajo.</a:t>
            </a:r>
          </a:p>
          <a:p>
            <a:pPr algn="just">
              <a:lnSpc>
                <a:spcPts val="2756"/>
              </a:lnSpc>
            </a:pPr>
          </a:p>
          <a:p>
            <a:pPr algn="just" marL="425058" indent="-212529" lvl="1">
              <a:lnSpc>
                <a:spcPts val="2756"/>
              </a:lnSpc>
              <a:buFont typeface="Arial"/>
              <a:buChar char="•"/>
            </a:pPr>
            <a:r>
              <a:rPr lang="en-US" sz="1968">
                <a:solidFill>
                  <a:srgbClr val="000000"/>
                </a:solidFill>
                <a:latin typeface="Tahoma"/>
                <a:ea typeface="Tahoma"/>
                <a:cs typeface="Tahoma"/>
                <a:sym typeface="Tahoma"/>
              </a:rPr>
              <a:t>La organización está creando espacios de participación en jornada de salud y bienestar para el personal administrativo y operativo  con el fin de promover la prevención y promoción de la salud durante la jornada laboral (Encuestas de vigilancia epidemiológica, folletos)</a:t>
            </a:r>
          </a:p>
        </p:txBody>
      </p:sp>
      <p:sp>
        <p:nvSpPr>
          <p:cNvPr name="Freeform 3" id="3"/>
          <p:cNvSpPr/>
          <p:nvPr/>
        </p:nvSpPr>
        <p:spPr>
          <a:xfrm flipH="false" flipV="false" rot="0">
            <a:off x="3006548" y="3317799"/>
            <a:ext cx="4209514" cy="4114800"/>
          </a:xfrm>
          <a:custGeom>
            <a:avLst/>
            <a:gdLst/>
            <a:ahLst/>
            <a:cxnLst/>
            <a:rect r="r" b="b" t="t" l="l"/>
            <a:pathLst>
              <a:path h="4114800" w="4209514">
                <a:moveTo>
                  <a:pt x="0" y="0"/>
                </a:moveTo>
                <a:lnTo>
                  <a:pt x="4209514" y="0"/>
                </a:lnTo>
                <a:lnTo>
                  <a:pt x="420951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5752702" y="295870"/>
            <a:ext cx="7038053" cy="813197"/>
          </a:xfrm>
          <a:prstGeom prst="rect">
            <a:avLst/>
          </a:prstGeom>
        </p:spPr>
        <p:txBody>
          <a:bodyPr anchor="t" rtlCol="false" tIns="0" lIns="0" bIns="0" rIns="0">
            <a:spAutoFit/>
          </a:bodyPr>
          <a:lstStyle/>
          <a:p>
            <a:pPr algn="ctr">
              <a:lnSpc>
                <a:spcPts val="3217"/>
              </a:lnSpc>
            </a:pPr>
            <a:r>
              <a:rPr lang="en-US" b="true" sz="2681" spc="-12">
                <a:solidFill>
                  <a:srgbClr val="000000"/>
                </a:solidFill>
                <a:latin typeface="Tahoma Bold"/>
                <a:ea typeface="Tahoma Bold"/>
                <a:cs typeface="Tahoma Bold"/>
                <a:sym typeface="Tahoma Bold"/>
              </a:rPr>
              <a:t>3.2. RETROALIMENTACIÓN DE LAS PARTES INTERESADAS</a:t>
            </a:r>
          </a:p>
        </p:txBody>
      </p:sp>
      <p:grpSp>
        <p:nvGrpSpPr>
          <p:cNvPr name="Group 5" id="5"/>
          <p:cNvGrpSpPr/>
          <p:nvPr/>
        </p:nvGrpSpPr>
        <p:grpSpPr>
          <a:xfrm rot="0">
            <a:off x="0" y="9501749"/>
            <a:ext cx="18288000" cy="785498"/>
            <a:chOff x="0" y="0"/>
            <a:chExt cx="24384000" cy="1047331"/>
          </a:xfrm>
        </p:grpSpPr>
        <p:sp>
          <p:nvSpPr>
            <p:cNvPr name="Freeform 6" id="6"/>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7" id="7"/>
          <p:cNvGrpSpPr/>
          <p:nvPr/>
        </p:nvGrpSpPr>
        <p:grpSpPr>
          <a:xfrm rot="0">
            <a:off x="-304800" y="-482717"/>
            <a:ext cx="2728093" cy="1899533"/>
            <a:chOff x="0" y="0"/>
            <a:chExt cx="3637458" cy="2532710"/>
          </a:xfrm>
        </p:grpSpPr>
        <p:sp>
          <p:nvSpPr>
            <p:cNvPr name="Freeform 8" id="8"/>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9" id="9"/>
          <p:cNvGrpSpPr/>
          <p:nvPr/>
        </p:nvGrpSpPr>
        <p:grpSpPr>
          <a:xfrm rot="0">
            <a:off x="-33176" y="-62465"/>
            <a:ext cx="1933575" cy="1809750"/>
            <a:chOff x="0" y="0"/>
            <a:chExt cx="2578100" cy="2413000"/>
          </a:xfrm>
        </p:grpSpPr>
        <p:sp>
          <p:nvSpPr>
            <p:cNvPr name="Freeform 10" id="10"/>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1" id="11"/>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2" id="12"/>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64706" y="3407348"/>
            <a:ext cx="10184677" cy="6021690"/>
          </a:xfrm>
          <a:custGeom>
            <a:avLst/>
            <a:gdLst/>
            <a:ahLst/>
            <a:cxnLst/>
            <a:rect r="r" b="b" t="t" l="l"/>
            <a:pathLst>
              <a:path h="6021690" w="10184677">
                <a:moveTo>
                  <a:pt x="0" y="0"/>
                </a:moveTo>
                <a:lnTo>
                  <a:pt x="10184676" y="0"/>
                </a:lnTo>
                <a:lnTo>
                  <a:pt x="10184676" y="6021690"/>
                </a:lnTo>
                <a:lnTo>
                  <a:pt x="0" y="60216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3428554">
            <a:off x="6716669" y="4170296"/>
            <a:ext cx="806561" cy="1287922"/>
          </a:xfrm>
          <a:custGeom>
            <a:avLst/>
            <a:gdLst/>
            <a:ahLst/>
            <a:cxnLst/>
            <a:rect r="r" b="b" t="t" l="l"/>
            <a:pathLst>
              <a:path h="1287922" w="806561">
                <a:moveTo>
                  <a:pt x="0" y="0"/>
                </a:moveTo>
                <a:lnTo>
                  <a:pt x="806561" y="0"/>
                </a:lnTo>
                <a:lnTo>
                  <a:pt x="806561" y="1287922"/>
                </a:lnTo>
                <a:lnTo>
                  <a:pt x="0" y="12879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3827744" y="469282"/>
            <a:ext cx="11658600" cy="1142489"/>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3.3 TÉCNICAS, PRODUC</a:t>
            </a:r>
            <a:r>
              <a:rPr lang="en-US" sz="2803" b="true">
                <a:solidFill>
                  <a:srgbClr val="000000"/>
                </a:solidFill>
                <a:latin typeface="Tahoma Bold"/>
                <a:ea typeface="Tahoma Bold"/>
                <a:cs typeface="Tahoma Bold"/>
                <a:sym typeface="Tahoma Bold"/>
              </a:rPr>
              <a:t>TOS O PROCEDIMIENTOS QUE SE PODRÍAN EMPLEAR EN LA ORGANIZACIÓN PARA MEJORAR EL DESEMPEÑO Y EFICACIA DE SGOS</a:t>
            </a:r>
          </a:p>
        </p:txBody>
      </p:sp>
      <p:sp>
        <p:nvSpPr>
          <p:cNvPr name="TextBox 5" id="5"/>
          <p:cNvSpPr txBox="true"/>
          <p:nvPr/>
        </p:nvSpPr>
        <p:spPr>
          <a:xfrm rot="0">
            <a:off x="3827744" y="1902399"/>
            <a:ext cx="11658600" cy="1381124"/>
          </a:xfrm>
          <a:prstGeom prst="rect">
            <a:avLst/>
          </a:prstGeom>
        </p:spPr>
        <p:txBody>
          <a:bodyPr anchor="t" rtlCol="false" tIns="0" lIns="0" bIns="0" rIns="0">
            <a:spAutoFit/>
          </a:bodyPr>
          <a:lstStyle/>
          <a:p>
            <a:pPr algn="just">
              <a:lnSpc>
                <a:spcPts val="2756"/>
              </a:lnSpc>
            </a:pPr>
            <a:r>
              <a:rPr lang="en-US" sz="1968">
                <a:solidFill>
                  <a:srgbClr val="000000"/>
                </a:solidFill>
                <a:latin typeface="Tahoma"/>
                <a:ea typeface="Tahoma"/>
                <a:cs typeface="Tahoma"/>
                <a:sym typeface="Tahoma"/>
              </a:rPr>
              <a:t>Durante el período evaluado, se fortaleció la eficiencia operativa, la prevención de incidentes, el control del servicio de vigilancia y la toma de decisiones gerenciales, mediante la adopción de técnicas de gestión, la implementación de herramientas tecnológicas y la estandarización de procedimientos críticos del SGOS.</a:t>
            </a:r>
          </a:p>
        </p:txBody>
      </p:sp>
      <p:sp>
        <p:nvSpPr>
          <p:cNvPr name="TextBox 6" id="6"/>
          <p:cNvSpPr txBox="true"/>
          <p:nvPr/>
        </p:nvSpPr>
        <p:spPr>
          <a:xfrm rot="0">
            <a:off x="4570687" y="5876161"/>
            <a:ext cx="10184677" cy="1026914"/>
          </a:xfrm>
          <a:prstGeom prst="rect">
            <a:avLst/>
          </a:prstGeom>
        </p:spPr>
        <p:txBody>
          <a:bodyPr anchor="t" rtlCol="false" tIns="0" lIns="0" bIns="0" rIns="0">
            <a:spAutoFit/>
          </a:bodyPr>
          <a:lstStyle/>
          <a:p>
            <a:pPr algn="ctr">
              <a:lnSpc>
                <a:spcPts val="4134"/>
              </a:lnSpc>
            </a:pPr>
            <a:r>
              <a:rPr lang="en-US" sz="2953" b="true">
                <a:solidFill>
                  <a:srgbClr val="000000"/>
                </a:solidFill>
                <a:latin typeface="Tahoma Bold"/>
                <a:ea typeface="Tahoma Bold"/>
                <a:cs typeface="Tahoma Bold"/>
                <a:sym typeface="Tahoma Bold"/>
              </a:rPr>
              <a:t>Técnicas </a:t>
            </a:r>
          </a:p>
          <a:p>
            <a:pPr algn="ctr">
              <a:lnSpc>
                <a:spcPts val="4134"/>
              </a:lnSpc>
            </a:pPr>
            <a:r>
              <a:rPr lang="en-US" sz="2953" b="true">
                <a:solidFill>
                  <a:srgbClr val="000000"/>
                </a:solidFill>
                <a:latin typeface="Tahoma Bold"/>
                <a:ea typeface="Tahoma Bold"/>
                <a:cs typeface="Tahoma Bold"/>
                <a:sym typeface="Tahoma Bold"/>
              </a:rPr>
              <a:t>ejecutadas</a:t>
            </a:r>
          </a:p>
        </p:txBody>
      </p:sp>
      <p:sp>
        <p:nvSpPr>
          <p:cNvPr name="TextBox 7" id="7"/>
          <p:cNvSpPr txBox="true"/>
          <p:nvPr/>
        </p:nvSpPr>
        <p:spPr>
          <a:xfrm rot="0">
            <a:off x="8507686" y="3559673"/>
            <a:ext cx="2298716" cy="1381124"/>
          </a:xfrm>
          <a:prstGeom prst="rect">
            <a:avLst/>
          </a:prstGeom>
        </p:spPr>
        <p:txBody>
          <a:bodyPr anchor="t" rtlCol="false" tIns="0" lIns="0" bIns="0" rIns="0">
            <a:spAutoFit/>
          </a:bodyPr>
          <a:lstStyle/>
          <a:p>
            <a:pPr algn="ctr">
              <a:lnSpc>
                <a:spcPts val="2756"/>
              </a:lnSpc>
            </a:pPr>
            <a:r>
              <a:rPr lang="en-US" sz="1968">
                <a:solidFill>
                  <a:srgbClr val="000000"/>
                </a:solidFill>
                <a:latin typeface="Tahoma"/>
                <a:ea typeface="Tahoma"/>
                <a:cs typeface="Tahoma"/>
                <a:sym typeface="Tahoma"/>
              </a:rPr>
              <a:t>Seguimiento de indicadores operativos y de seguridad</a:t>
            </a:r>
          </a:p>
        </p:txBody>
      </p:sp>
      <p:sp>
        <p:nvSpPr>
          <p:cNvPr name="TextBox 8" id="8"/>
          <p:cNvSpPr txBox="true"/>
          <p:nvPr/>
        </p:nvSpPr>
        <p:spPr>
          <a:xfrm rot="0">
            <a:off x="4598725" y="5708581"/>
            <a:ext cx="2298716" cy="1381124"/>
          </a:xfrm>
          <a:prstGeom prst="rect">
            <a:avLst/>
          </a:prstGeom>
        </p:spPr>
        <p:txBody>
          <a:bodyPr anchor="t" rtlCol="false" tIns="0" lIns="0" bIns="0" rIns="0">
            <a:spAutoFit/>
          </a:bodyPr>
          <a:lstStyle/>
          <a:p>
            <a:pPr algn="ctr">
              <a:lnSpc>
                <a:spcPts val="2756"/>
              </a:lnSpc>
            </a:pPr>
            <a:r>
              <a:rPr lang="en-US" sz="1968">
                <a:solidFill>
                  <a:srgbClr val="000000"/>
                </a:solidFill>
                <a:latin typeface="Tahoma"/>
                <a:ea typeface="Tahoma"/>
                <a:cs typeface="Tahoma"/>
                <a:sym typeface="Tahoma"/>
              </a:rPr>
              <a:t>Gestión de riesgos operativos por puesto y tipo de servicio</a:t>
            </a:r>
          </a:p>
        </p:txBody>
      </p:sp>
      <p:sp>
        <p:nvSpPr>
          <p:cNvPr name="TextBox 9" id="9"/>
          <p:cNvSpPr txBox="true"/>
          <p:nvPr/>
        </p:nvSpPr>
        <p:spPr>
          <a:xfrm rot="0">
            <a:off x="12296710" y="5708581"/>
            <a:ext cx="2298716" cy="1381124"/>
          </a:xfrm>
          <a:prstGeom prst="rect">
            <a:avLst/>
          </a:prstGeom>
        </p:spPr>
        <p:txBody>
          <a:bodyPr anchor="t" rtlCol="false" tIns="0" lIns="0" bIns="0" rIns="0">
            <a:spAutoFit/>
          </a:bodyPr>
          <a:lstStyle/>
          <a:p>
            <a:pPr algn="ctr">
              <a:lnSpc>
                <a:spcPts val="2756"/>
              </a:lnSpc>
            </a:pPr>
            <a:r>
              <a:rPr lang="en-US" sz="1968">
                <a:solidFill>
                  <a:srgbClr val="000000"/>
                </a:solidFill>
                <a:latin typeface="Tahoma"/>
                <a:ea typeface="Tahoma"/>
                <a:cs typeface="Tahoma"/>
                <a:sym typeface="Tahoma"/>
              </a:rPr>
              <a:t>Ciclo PHVA aplicado a incidentes, quejas y resultados de auditoría</a:t>
            </a:r>
          </a:p>
        </p:txBody>
      </p:sp>
      <p:sp>
        <p:nvSpPr>
          <p:cNvPr name="TextBox 10" id="10"/>
          <p:cNvSpPr txBox="true"/>
          <p:nvPr/>
        </p:nvSpPr>
        <p:spPr>
          <a:xfrm rot="0">
            <a:off x="8513668" y="7856170"/>
            <a:ext cx="2298716" cy="1381124"/>
          </a:xfrm>
          <a:prstGeom prst="rect">
            <a:avLst/>
          </a:prstGeom>
        </p:spPr>
        <p:txBody>
          <a:bodyPr anchor="t" rtlCol="false" tIns="0" lIns="0" bIns="0" rIns="0">
            <a:spAutoFit/>
          </a:bodyPr>
          <a:lstStyle/>
          <a:p>
            <a:pPr algn="ctr">
              <a:lnSpc>
                <a:spcPts val="2756"/>
              </a:lnSpc>
            </a:pPr>
            <a:r>
              <a:rPr lang="en-US" sz="1968">
                <a:solidFill>
                  <a:srgbClr val="000000"/>
                </a:solidFill>
                <a:latin typeface="Tahoma"/>
                <a:ea typeface="Tahoma"/>
                <a:cs typeface="Tahoma"/>
                <a:sym typeface="Tahoma"/>
              </a:rPr>
              <a:t>Análisis de causa raíz para incidentes críticos y PQRSF recurrentes </a:t>
            </a:r>
          </a:p>
        </p:txBody>
      </p:sp>
      <p:sp>
        <p:nvSpPr>
          <p:cNvPr name="TextBox 11" id="11"/>
          <p:cNvSpPr txBox="true"/>
          <p:nvPr/>
        </p:nvSpPr>
        <p:spPr>
          <a:xfrm rot="0">
            <a:off x="3827744" y="3584677"/>
            <a:ext cx="3734062" cy="684609"/>
          </a:xfrm>
          <a:prstGeom prst="rect">
            <a:avLst/>
          </a:prstGeom>
        </p:spPr>
        <p:txBody>
          <a:bodyPr anchor="t" rtlCol="false" tIns="0" lIns="0" bIns="0" rIns="0">
            <a:spAutoFit/>
          </a:bodyPr>
          <a:lstStyle/>
          <a:p>
            <a:pPr algn="ctr">
              <a:lnSpc>
                <a:spcPts val="2756"/>
              </a:lnSpc>
            </a:pPr>
            <a:r>
              <a:rPr lang="en-US" sz="1968">
                <a:solidFill>
                  <a:srgbClr val="000000"/>
                </a:solidFill>
                <a:latin typeface="Tahoma"/>
                <a:ea typeface="Tahoma"/>
                <a:cs typeface="Tahoma"/>
                <a:sym typeface="Tahoma"/>
              </a:rPr>
              <a:t>Mayor control y trazabilidad de las operaciones</a:t>
            </a:r>
          </a:p>
        </p:txBody>
      </p:sp>
      <p:sp>
        <p:nvSpPr>
          <p:cNvPr name="Freeform 12" id="12"/>
          <p:cNvSpPr/>
          <p:nvPr/>
        </p:nvSpPr>
        <p:spPr>
          <a:xfrm flipH="false" flipV="false" rot="4683665">
            <a:off x="11746122" y="4170296"/>
            <a:ext cx="806561" cy="1287922"/>
          </a:xfrm>
          <a:custGeom>
            <a:avLst/>
            <a:gdLst/>
            <a:ahLst/>
            <a:cxnLst/>
            <a:rect r="r" b="b" t="t" l="l"/>
            <a:pathLst>
              <a:path h="1287922" w="806561">
                <a:moveTo>
                  <a:pt x="0" y="0"/>
                </a:moveTo>
                <a:lnTo>
                  <a:pt x="806561" y="0"/>
                </a:lnTo>
                <a:lnTo>
                  <a:pt x="806561" y="1287922"/>
                </a:lnTo>
                <a:lnTo>
                  <a:pt x="0" y="12879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12149402" y="3601876"/>
            <a:ext cx="3734062" cy="684609"/>
          </a:xfrm>
          <a:prstGeom prst="rect">
            <a:avLst/>
          </a:prstGeom>
        </p:spPr>
        <p:txBody>
          <a:bodyPr anchor="t" rtlCol="false" tIns="0" lIns="0" bIns="0" rIns="0">
            <a:spAutoFit/>
          </a:bodyPr>
          <a:lstStyle/>
          <a:p>
            <a:pPr algn="ctr">
              <a:lnSpc>
                <a:spcPts val="2756"/>
              </a:lnSpc>
            </a:pPr>
            <a:r>
              <a:rPr lang="en-US" sz="1968">
                <a:solidFill>
                  <a:srgbClr val="000000"/>
                </a:solidFill>
                <a:latin typeface="Tahoma"/>
                <a:ea typeface="Tahoma"/>
                <a:cs typeface="Tahoma"/>
                <a:sym typeface="Tahoma"/>
              </a:rPr>
              <a:t>Reducción de incidentes y fallas del servicio</a:t>
            </a:r>
          </a:p>
        </p:txBody>
      </p:sp>
      <p:sp>
        <p:nvSpPr>
          <p:cNvPr name="Freeform 14" id="14"/>
          <p:cNvSpPr/>
          <p:nvPr/>
        </p:nvSpPr>
        <p:spPr>
          <a:xfrm flipH="false" flipV="false" rot="8597969">
            <a:off x="11425279" y="7527774"/>
            <a:ext cx="806561" cy="1287922"/>
          </a:xfrm>
          <a:custGeom>
            <a:avLst/>
            <a:gdLst/>
            <a:ahLst/>
            <a:cxnLst/>
            <a:rect r="r" b="b" t="t" l="l"/>
            <a:pathLst>
              <a:path h="1287922" w="806561">
                <a:moveTo>
                  <a:pt x="0" y="0"/>
                </a:moveTo>
                <a:lnTo>
                  <a:pt x="806561" y="0"/>
                </a:lnTo>
                <a:lnTo>
                  <a:pt x="806561" y="1287921"/>
                </a:lnTo>
                <a:lnTo>
                  <a:pt x="0" y="128792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5" id="15"/>
          <p:cNvSpPr txBox="true"/>
          <p:nvPr/>
        </p:nvSpPr>
        <p:spPr>
          <a:xfrm rot="0">
            <a:off x="11752282" y="8699430"/>
            <a:ext cx="3734062" cy="684609"/>
          </a:xfrm>
          <a:prstGeom prst="rect">
            <a:avLst/>
          </a:prstGeom>
        </p:spPr>
        <p:txBody>
          <a:bodyPr anchor="t" rtlCol="false" tIns="0" lIns="0" bIns="0" rIns="0">
            <a:spAutoFit/>
          </a:bodyPr>
          <a:lstStyle/>
          <a:p>
            <a:pPr algn="ctr">
              <a:lnSpc>
                <a:spcPts val="2756"/>
              </a:lnSpc>
            </a:pPr>
            <a:r>
              <a:rPr lang="en-US" sz="1968">
                <a:solidFill>
                  <a:srgbClr val="000000"/>
                </a:solidFill>
                <a:latin typeface="Tahoma"/>
                <a:ea typeface="Tahoma"/>
                <a:cs typeface="Tahoma"/>
                <a:sym typeface="Tahoma"/>
              </a:rPr>
              <a:t>Mejora en el desempeño operativo</a:t>
            </a:r>
          </a:p>
        </p:txBody>
      </p:sp>
      <p:sp>
        <p:nvSpPr>
          <p:cNvPr name="Freeform 16" id="16"/>
          <p:cNvSpPr/>
          <p:nvPr/>
        </p:nvSpPr>
        <p:spPr>
          <a:xfrm flipH="false" flipV="false" rot="-6181618">
            <a:off x="4626511" y="7747039"/>
            <a:ext cx="806561" cy="1287922"/>
          </a:xfrm>
          <a:custGeom>
            <a:avLst/>
            <a:gdLst/>
            <a:ahLst/>
            <a:cxnLst/>
            <a:rect r="r" b="b" t="t" l="l"/>
            <a:pathLst>
              <a:path h="1287922" w="806561">
                <a:moveTo>
                  <a:pt x="0" y="0"/>
                </a:moveTo>
                <a:lnTo>
                  <a:pt x="806561" y="0"/>
                </a:lnTo>
                <a:lnTo>
                  <a:pt x="806561" y="1287922"/>
                </a:lnTo>
                <a:lnTo>
                  <a:pt x="0" y="12879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7" id="17"/>
          <p:cNvSpPr txBox="true"/>
          <p:nvPr/>
        </p:nvSpPr>
        <p:spPr>
          <a:xfrm rot="0">
            <a:off x="1776943" y="8029646"/>
            <a:ext cx="2527524" cy="684609"/>
          </a:xfrm>
          <a:prstGeom prst="rect">
            <a:avLst/>
          </a:prstGeom>
        </p:spPr>
        <p:txBody>
          <a:bodyPr anchor="t" rtlCol="false" tIns="0" lIns="0" bIns="0" rIns="0">
            <a:spAutoFit/>
          </a:bodyPr>
          <a:lstStyle/>
          <a:p>
            <a:pPr algn="ctr">
              <a:lnSpc>
                <a:spcPts val="2756"/>
              </a:lnSpc>
            </a:pPr>
            <a:r>
              <a:rPr lang="en-US" sz="1968">
                <a:solidFill>
                  <a:srgbClr val="000000"/>
                </a:solidFill>
                <a:latin typeface="Tahoma"/>
                <a:ea typeface="Tahoma"/>
                <a:cs typeface="Tahoma"/>
                <a:sym typeface="Tahoma"/>
              </a:rPr>
              <a:t>Incremento en la satisfacción del cliente</a:t>
            </a:r>
          </a:p>
        </p:txBody>
      </p:sp>
      <p:grpSp>
        <p:nvGrpSpPr>
          <p:cNvPr name="Group 18" id="18"/>
          <p:cNvGrpSpPr/>
          <p:nvPr/>
        </p:nvGrpSpPr>
        <p:grpSpPr>
          <a:xfrm rot="0">
            <a:off x="0" y="9501749"/>
            <a:ext cx="18288000" cy="785498"/>
            <a:chOff x="0" y="0"/>
            <a:chExt cx="24384000" cy="1047331"/>
          </a:xfrm>
        </p:grpSpPr>
        <p:sp>
          <p:nvSpPr>
            <p:cNvPr name="Freeform 19" id="19"/>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20" id="20"/>
          <p:cNvGrpSpPr/>
          <p:nvPr/>
        </p:nvGrpSpPr>
        <p:grpSpPr>
          <a:xfrm rot="0">
            <a:off x="-304800" y="-482717"/>
            <a:ext cx="2728093" cy="1899533"/>
            <a:chOff x="0" y="0"/>
            <a:chExt cx="3637458" cy="2532710"/>
          </a:xfrm>
        </p:grpSpPr>
        <p:sp>
          <p:nvSpPr>
            <p:cNvPr name="Freeform 21" id="21"/>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6"/>
              <a:stretch>
                <a:fillRect l="0" t="-329" r="-1" b="-327"/>
              </a:stretch>
            </a:blipFill>
          </p:spPr>
        </p:sp>
      </p:grpSp>
      <p:grpSp>
        <p:nvGrpSpPr>
          <p:cNvPr name="Group 22" id="22"/>
          <p:cNvGrpSpPr/>
          <p:nvPr/>
        </p:nvGrpSpPr>
        <p:grpSpPr>
          <a:xfrm rot="0">
            <a:off x="-33176" y="-62465"/>
            <a:ext cx="1933575" cy="1809750"/>
            <a:chOff x="0" y="0"/>
            <a:chExt cx="2578100" cy="2413000"/>
          </a:xfrm>
        </p:grpSpPr>
        <p:sp>
          <p:nvSpPr>
            <p:cNvPr name="Freeform 23" id="23"/>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7"/>
              <a:stretch>
                <a:fillRect l="0" t="-50" r="0" b="-50"/>
              </a:stretch>
            </a:blipFill>
          </p:spPr>
        </p:sp>
      </p:grpSp>
      <p:sp>
        <p:nvSpPr>
          <p:cNvPr name="TextBox 24" id="24"/>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25" id="25"/>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385152" y="6945495"/>
            <a:ext cx="3213938" cy="3161711"/>
          </a:xfrm>
          <a:custGeom>
            <a:avLst/>
            <a:gdLst/>
            <a:ahLst/>
            <a:cxnLst/>
            <a:rect r="r" b="b" t="t" l="l"/>
            <a:pathLst>
              <a:path h="3161711" w="3213938">
                <a:moveTo>
                  <a:pt x="0" y="0"/>
                </a:moveTo>
                <a:lnTo>
                  <a:pt x="3213938" y="0"/>
                </a:lnTo>
                <a:lnTo>
                  <a:pt x="3213938" y="3161711"/>
                </a:lnTo>
                <a:lnTo>
                  <a:pt x="0" y="31617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932578"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3.4 RESULTADOS DE L</a:t>
            </a:r>
            <a:r>
              <a:rPr lang="en-US" sz="2803" b="true">
                <a:solidFill>
                  <a:srgbClr val="000000"/>
                </a:solidFill>
                <a:latin typeface="Tahoma Bold"/>
                <a:ea typeface="Tahoma Bold"/>
                <a:cs typeface="Tahoma Bold"/>
                <a:sym typeface="Tahoma Bold"/>
              </a:rPr>
              <a:t>OS EJERCICIOS Y LAS PRUEBAS DE VULNERABILIDAD </a:t>
            </a:r>
          </a:p>
        </p:txBody>
      </p:sp>
      <p:sp>
        <p:nvSpPr>
          <p:cNvPr name="TextBox 4" id="4"/>
          <p:cNvSpPr txBox="true"/>
          <p:nvPr/>
        </p:nvSpPr>
        <p:spPr>
          <a:xfrm rot="0">
            <a:off x="3027631" y="1733534"/>
            <a:ext cx="11016916" cy="5211960"/>
          </a:xfrm>
          <a:prstGeom prst="rect">
            <a:avLst/>
          </a:prstGeom>
        </p:spPr>
        <p:txBody>
          <a:bodyPr anchor="t" rtlCol="false" tIns="0" lIns="0" bIns="0" rIns="0">
            <a:spAutoFit/>
          </a:bodyPr>
          <a:lstStyle/>
          <a:p>
            <a:pPr algn="just">
              <a:lnSpc>
                <a:spcPts val="2756"/>
              </a:lnSpc>
            </a:pPr>
            <a:r>
              <a:rPr lang="en-US" sz="1968" b="true">
                <a:solidFill>
                  <a:srgbClr val="000000"/>
                </a:solidFill>
                <a:latin typeface="Tahoma Bold"/>
                <a:ea typeface="Tahoma Bold"/>
                <a:cs typeface="Tahoma Bold"/>
                <a:sym typeface="Tahoma Bold"/>
              </a:rPr>
              <a:t>Resultados consolidados del período evaluado (2025)</a:t>
            </a:r>
          </a:p>
          <a:p>
            <a:pPr algn="just" marL="425058" indent="-212529" lvl="1">
              <a:lnSpc>
                <a:spcPts val="2756"/>
              </a:lnSpc>
              <a:buFont typeface="Arial"/>
              <a:buChar char="•"/>
            </a:pPr>
            <a:r>
              <a:rPr lang="en-US" sz="1968">
                <a:solidFill>
                  <a:srgbClr val="000000"/>
                </a:solidFill>
                <a:latin typeface="Tahoma"/>
                <a:ea typeface="Tahoma"/>
                <a:cs typeface="Tahoma"/>
                <a:sym typeface="Tahoma"/>
              </a:rPr>
              <a:t>Se ejecutaron 201 pruebas de vulnerabilidad durante el año.</a:t>
            </a:r>
          </a:p>
          <a:p>
            <a:pPr algn="just" marL="425058" indent="-212529" lvl="1">
              <a:lnSpc>
                <a:spcPts val="2756"/>
              </a:lnSpc>
              <a:buFont typeface="Arial"/>
              <a:buChar char="•"/>
            </a:pPr>
            <a:r>
              <a:rPr lang="en-US" sz="1968">
                <a:solidFill>
                  <a:srgbClr val="000000"/>
                </a:solidFill>
                <a:latin typeface="Tahoma"/>
                <a:ea typeface="Tahoma"/>
                <a:cs typeface="Tahoma"/>
                <a:sym typeface="Tahoma"/>
              </a:rPr>
              <a:t>182 pruebas presentaron resultados eficaces.</a:t>
            </a:r>
          </a:p>
          <a:p>
            <a:pPr algn="just" marL="425058" indent="-212529" lvl="1">
              <a:lnSpc>
                <a:spcPts val="2756"/>
              </a:lnSpc>
              <a:buFont typeface="Arial"/>
              <a:buChar char="•"/>
            </a:pPr>
            <a:r>
              <a:rPr lang="en-US" sz="1968">
                <a:solidFill>
                  <a:srgbClr val="000000"/>
                </a:solidFill>
                <a:latin typeface="Tahoma"/>
                <a:ea typeface="Tahoma"/>
                <a:cs typeface="Tahoma"/>
                <a:sym typeface="Tahoma"/>
              </a:rPr>
              <a:t>Promedio anual de eficacia: 95 %</a:t>
            </a:r>
          </a:p>
          <a:p>
            <a:pPr algn="just" marL="425058" indent="-212529" lvl="1">
              <a:lnSpc>
                <a:spcPts val="2756"/>
              </a:lnSpc>
              <a:buFont typeface="Arial"/>
              <a:buChar char="•"/>
            </a:pPr>
            <a:r>
              <a:rPr lang="en-US" sz="1968">
                <a:solidFill>
                  <a:srgbClr val="000000"/>
                </a:solidFill>
                <a:latin typeface="Tahoma"/>
                <a:ea typeface="Tahoma"/>
                <a:cs typeface="Tahoma"/>
                <a:sym typeface="Tahoma"/>
              </a:rPr>
              <a:t>La meta del 90 % fue cumplida en 11 de los 12 meses evaluados.</a:t>
            </a:r>
          </a:p>
          <a:p>
            <a:pPr algn="just">
              <a:lnSpc>
                <a:spcPts val="2756"/>
              </a:lnSpc>
            </a:pPr>
          </a:p>
          <a:p>
            <a:pPr algn="just">
              <a:lnSpc>
                <a:spcPts val="2756"/>
              </a:lnSpc>
            </a:pPr>
            <a:r>
              <a:rPr lang="en-US" sz="1968" b="true">
                <a:solidFill>
                  <a:srgbClr val="000000"/>
                </a:solidFill>
                <a:latin typeface="Tahoma Bold"/>
                <a:ea typeface="Tahoma Bold"/>
                <a:cs typeface="Tahoma Bold"/>
                <a:sym typeface="Tahoma Bold"/>
              </a:rPr>
              <a:t>Mes con desviación:</a:t>
            </a:r>
          </a:p>
          <a:p>
            <a:pPr algn="just" marL="425058" indent="-212529" lvl="1">
              <a:lnSpc>
                <a:spcPts val="2756"/>
              </a:lnSpc>
              <a:buFont typeface="Arial"/>
              <a:buChar char="•"/>
            </a:pPr>
            <a:r>
              <a:rPr lang="en-US" sz="1968">
                <a:solidFill>
                  <a:srgbClr val="000000"/>
                </a:solidFill>
                <a:latin typeface="Tahoma"/>
                <a:ea typeface="Tahoma"/>
                <a:cs typeface="Tahoma"/>
                <a:sym typeface="Tahoma"/>
              </a:rPr>
              <a:t>Mayo (77 %), asociado a oportunidades de mejora en la ejecución y control de los ejercicios.</a:t>
            </a:r>
          </a:p>
          <a:p>
            <a:pPr algn="just">
              <a:lnSpc>
                <a:spcPts val="2756"/>
              </a:lnSpc>
            </a:pPr>
          </a:p>
          <a:p>
            <a:pPr algn="just">
              <a:lnSpc>
                <a:spcPts val="2756"/>
              </a:lnSpc>
            </a:pPr>
            <a:r>
              <a:rPr lang="en-US" sz="1968" b="true">
                <a:solidFill>
                  <a:srgbClr val="000000"/>
                </a:solidFill>
                <a:latin typeface="Tahoma Bold"/>
                <a:ea typeface="Tahoma Bold"/>
                <a:cs typeface="Tahoma Bold"/>
                <a:sym typeface="Tahoma Bold"/>
              </a:rPr>
              <a:t>Análisis de desempeño</a:t>
            </a:r>
          </a:p>
          <a:p>
            <a:pPr algn="just" marL="425058" indent="-212529" lvl="1">
              <a:lnSpc>
                <a:spcPts val="2756"/>
              </a:lnSpc>
              <a:buFont typeface="Arial"/>
              <a:buChar char="•"/>
            </a:pPr>
            <a:r>
              <a:rPr lang="en-US" sz="1968">
                <a:solidFill>
                  <a:srgbClr val="000000"/>
                </a:solidFill>
                <a:latin typeface="Tahoma"/>
                <a:ea typeface="Tahoma"/>
                <a:cs typeface="Tahoma"/>
                <a:sym typeface="Tahoma"/>
              </a:rPr>
              <a:t>Se evidenció un desempeño consistente y controlado en la ejecución de los simulacros.</a:t>
            </a:r>
          </a:p>
          <a:p>
            <a:pPr algn="just" marL="425058" indent="-212529" lvl="1">
              <a:lnSpc>
                <a:spcPts val="2756"/>
              </a:lnSpc>
              <a:buFont typeface="Arial"/>
              <a:buChar char="•"/>
            </a:pPr>
            <a:r>
              <a:rPr lang="en-US" sz="1968">
                <a:solidFill>
                  <a:srgbClr val="000000"/>
                </a:solidFill>
                <a:latin typeface="Tahoma"/>
                <a:ea typeface="Tahoma"/>
                <a:cs typeface="Tahoma"/>
                <a:sym typeface="Tahoma"/>
              </a:rPr>
              <a:t>Los resultados reflejan un adecuado nivel de preparación operativa del personal de vigilancia.</a:t>
            </a:r>
          </a:p>
          <a:p>
            <a:pPr algn="just" marL="425058" indent="-212529" lvl="1">
              <a:lnSpc>
                <a:spcPts val="2756"/>
              </a:lnSpc>
              <a:buFont typeface="Arial"/>
              <a:buChar char="•"/>
            </a:pPr>
            <a:r>
              <a:rPr lang="en-US" sz="1968">
                <a:solidFill>
                  <a:srgbClr val="000000"/>
                </a:solidFill>
                <a:latin typeface="Tahoma"/>
                <a:ea typeface="Tahoma"/>
                <a:cs typeface="Tahoma"/>
                <a:sym typeface="Tahoma"/>
              </a:rPr>
              <a:t>La desviación identificada permitió activar acciones correctivas y ajustes operativos, mejorando el desempeño en los meses siguientes.</a:t>
            </a:r>
          </a:p>
          <a:p>
            <a:pPr algn="just">
              <a:lnSpc>
                <a:spcPts val="2756"/>
              </a:lnSpc>
            </a:pPr>
          </a:p>
        </p:txBody>
      </p:sp>
      <p:grpSp>
        <p:nvGrpSpPr>
          <p:cNvPr name="Group 5" id="5"/>
          <p:cNvGrpSpPr/>
          <p:nvPr/>
        </p:nvGrpSpPr>
        <p:grpSpPr>
          <a:xfrm rot="0">
            <a:off x="0" y="9501749"/>
            <a:ext cx="18288000" cy="785498"/>
            <a:chOff x="0" y="0"/>
            <a:chExt cx="24384000" cy="1047331"/>
          </a:xfrm>
        </p:grpSpPr>
        <p:sp>
          <p:nvSpPr>
            <p:cNvPr name="Freeform 6" id="6"/>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7" id="7"/>
          <p:cNvGrpSpPr/>
          <p:nvPr/>
        </p:nvGrpSpPr>
        <p:grpSpPr>
          <a:xfrm rot="0">
            <a:off x="-304800" y="-482717"/>
            <a:ext cx="2728093" cy="1899533"/>
            <a:chOff x="0" y="0"/>
            <a:chExt cx="3637458" cy="2532710"/>
          </a:xfrm>
        </p:grpSpPr>
        <p:sp>
          <p:nvSpPr>
            <p:cNvPr name="Freeform 8" id="8"/>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9" id="9"/>
          <p:cNvGrpSpPr/>
          <p:nvPr/>
        </p:nvGrpSpPr>
        <p:grpSpPr>
          <a:xfrm rot="0">
            <a:off x="-33176" y="-62465"/>
            <a:ext cx="1933575" cy="1809750"/>
            <a:chOff x="0" y="0"/>
            <a:chExt cx="2578100" cy="2413000"/>
          </a:xfrm>
        </p:grpSpPr>
        <p:sp>
          <p:nvSpPr>
            <p:cNvPr name="Freeform 10" id="10"/>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1" id="11"/>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2" id="12"/>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058344" y="6128164"/>
            <a:ext cx="3885487" cy="3885487"/>
          </a:xfrm>
          <a:custGeom>
            <a:avLst/>
            <a:gdLst/>
            <a:ahLst/>
            <a:cxnLst/>
            <a:rect r="r" b="b" t="t" l="l"/>
            <a:pathLst>
              <a:path h="3885487" w="3885487">
                <a:moveTo>
                  <a:pt x="0" y="0"/>
                </a:moveTo>
                <a:lnTo>
                  <a:pt x="3885487" y="0"/>
                </a:lnTo>
                <a:lnTo>
                  <a:pt x="3885487" y="3885488"/>
                </a:lnTo>
                <a:lnTo>
                  <a:pt x="0" y="38854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885141"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3.5 REPORTE DE </a:t>
            </a:r>
            <a:r>
              <a:rPr lang="en-US" sz="2803" b="true">
                <a:solidFill>
                  <a:srgbClr val="000000"/>
                </a:solidFill>
                <a:latin typeface="Tahoma Bold"/>
                <a:ea typeface="Tahoma Bold"/>
                <a:cs typeface="Tahoma Bold"/>
                <a:sym typeface="Tahoma Bold"/>
              </a:rPr>
              <a:t>INCIDENTES</a:t>
            </a:r>
          </a:p>
        </p:txBody>
      </p:sp>
      <p:sp>
        <p:nvSpPr>
          <p:cNvPr name="TextBox 4" id="4"/>
          <p:cNvSpPr txBox="true"/>
          <p:nvPr/>
        </p:nvSpPr>
        <p:spPr>
          <a:xfrm rot="0">
            <a:off x="1615543" y="1628968"/>
            <a:ext cx="5946599" cy="2425898"/>
          </a:xfrm>
          <a:prstGeom prst="rect">
            <a:avLst/>
          </a:prstGeom>
        </p:spPr>
        <p:txBody>
          <a:bodyPr anchor="t" rtlCol="false" tIns="0" lIns="0" bIns="0" rIns="0">
            <a:spAutoFit/>
          </a:bodyPr>
          <a:lstStyle/>
          <a:p>
            <a:pPr algn="just">
              <a:lnSpc>
                <a:spcPts val="2756"/>
              </a:lnSpc>
              <a:spcBef>
                <a:spcPct val="0"/>
              </a:spcBef>
            </a:pPr>
            <a:r>
              <a:rPr lang="en-US" b="true" sz="1968">
                <a:solidFill>
                  <a:srgbClr val="000000"/>
                </a:solidFill>
                <a:latin typeface="Tahoma Bold"/>
                <a:ea typeface="Tahoma Bold"/>
                <a:cs typeface="Tahoma Bold"/>
                <a:sym typeface="Tahoma Bold"/>
              </a:rPr>
              <a:t>Resultados consolidados del período evaluado</a:t>
            </a:r>
          </a:p>
          <a:p>
            <a:pPr algn="just">
              <a:lnSpc>
                <a:spcPts val="2756"/>
              </a:lnSpc>
              <a:spcBef>
                <a:spcPct val="0"/>
              </a:spcBef>
            </a:pPr>
          </a:p>
          <a:p>
            <a:pPr algn="just" marL="425058" indent="-212529" lvl="1">
              <a:lnSpc>
                <a:spcPts val="2756"/>
              </a:lnSpc>
              <a:buFont typeface="Arial"/>
              <a:buChar char="•"/>
            </a:pPr>
            <a:r>
              <a:rPr lang="en-US" sz="1968">
                <a:solidFill>
                  <a:srgbClr val="000000"/>
                </a:solidFill>
                <a:latin typeface="Tahoma"/>
                <a:ea typeface="Tahoma"/>
                <a:cs typeface="Tahoma"/>
                <a:sym typeface="Tahoma"/>
              </a:rPr>
              <a:t>Total de siniestros registrados: 44</a:t>
            </a:r>
          </a:p>
          <a:p>
            <a:pPr algn="just" marL="425058" indent="-212529" lvl="1">
              <a:lnSpc>
                <a:spcPts val="2756"/>
              </a:lnSpc>
              <a:buFont typeface="Arial"/>
              <a:buChar char="•"/>
            </a:pPr>
            <a:r>
              <a:rPr lang="en-US" sz="1968">
                <a:solidFill>
                  <a:srgbClr val="000000"/>
                </a:solidFill>
                <a:latin typeface="Tahoma"/>
                <a:ea typeface="Tahoma"/>
                <a:cs typeface="Tahoma"/>
                <a:sym typeface="Tahoma"/>
              </a:rPr>
              <a:t>Promedio mensual de puestos: 288</a:t>
            </a:r>
          </a:p>
          <a:p>
            <a:pPr algn="just" marL="425058" indent="-212529" lvl="1">
              <a:lnSpc>
                <a:spcPts val="2756"/>
              </a:lnSpc>
              <a:buFont typeface="Arial"/>
              <a:buChar char="•"/>
            </a:pPr>
            <a:r>
              <a:rPr lang="en-US" sz="1968">
                <a:solidFill>
                  <a:srgbClr val="000000"/>
                </a:solidFill>
                <a:latin typeface="Tahoma"/>
                <a:ea typeface="Tahoma"/>
                <a:cs typeface="Tahoma"/>
                <a:sym typeface="Tahoma"/>
              </a:rPr>
              <a:t>Promedio anual de siniestralidad: 1,28 %</a:t>
            </a:r>
          </a:p>
          <a:p>
            <a:pPr algn="just" marL="425058" indent="-212529" lvl="1">
              <a:lnSpc>
                <a:spcPts val="2756"/>
              </a:lnSpc>
              <a:buFont typeface="Arial"/>
              <a:buChar char="•"/>
            </a:pPr>
            <a:r>
              <a:rPr lang="en-US" sz="1968">
                <a:solidFill>
                  <a:srgbClr val="000000"/>
                </a:solidFill>
                <a:latin typeface="Tahoma"/>
                <a:ea typeface="Tahoma"/>
                <a:cs typeface="Tahoma"/>
                <a:sym typeface="Tahoma"/>
              </a:rPr>
              <a:t>Cumplimiento de la meta: 100 % de los meses se mantuvieron por debajo del 5 %</a:t>
            </a:r>
          </a:p>
        </p:txBody>
      </p:sp>
      <p:sp>
        <p:nvSpPr>
          <p:cNvPr name="TextBox 5" id="5"/>
          <p:cNvSpPr txBox="true"/>
          <p:nvPr/>
        </p:nvSpPr>
        <p:spPr>
          <a:xfrm rot="0">
            <a:off x="8096563" y="1628968"/>
            <a:ext cx="6437739" cy="2774156"/>
          </a:xfrm>
          <a:prstGeom prst="rect">
            <a:avLst/>
          </a:prstGeom>
        </p:spPr>
        <p:txBody>
          <a:bodyPr anchor="t" rtlCol="false" tIns="0" lIns="0" bIns="0" rIns="0">
            <a:spAutoFit/>
          </a:bodyPr>
          <a:lstStyle/>
          <a:p>
            <a:pPr algn="just">
              <a:lnSpc>
                <a:spcPts val="2756"/>
              </a:lnSpc>
              <a:spcBef>
                <a:spcPct val="0"/>
              </a:spcBef>
            </a:pPr>
            <a:r>
              <a:rPr lang="en-US" b="true" sz="1968">
                <a:solidFill>
                  <a:srgbClr val="000000"/>
                </a:solidFill>
                <a:latin typeface="Tahoma Bold"/>
                <a:ea typeface="Tahoma Bold"/>
                <a:cs typeface="Tahoma Bold"/>
                <a:sym typeface="Tahoma Bold"/>
              </a:rPr>
              <a:t>Comportamiento de la incidencia. </a:t>
            </a:r>
          </a:p>
          <a:p>
            <a:pPr algn="just">
              <a:lnSpc>
                <a:spcPts val="2756"/>
              </a:lnSpc>
              <a:spcBef>
                <a:spcPct val="0"/>
              </a:spcBef>
            </a:pPr>
          </a:p>
          <a:p>
            <a:pPr algn="just" marL="425058" indent="-212529" lvl="1">
              <a:lnSpc>
                <a:spcPts val="2756"/>
              </a:lnSpc>
              <a:buFont typeface="Arial"/>
              <a:buChar char="•"/>
            </a:pPr>
            <a:r>
              <a:rPr lang="en-US" sz="1968">
                <a:solidFill>
                  <a:srgbClr val="000000"/>
                </a:solidFill>
                <a:latin typeface="Tahoma"/>
                <a:ea typeface="Tahoma"/>
                <a:cs typeface="Tahoma"/>
                <a:sym typeface="Tahoma"/>
              </a:rPr>
              <a:t>El porcentaje de siniestralidad osciló entre 0,34 % y 2,15 %.</a:t>
            </a:r>
          </a:p>
          <a:p>
            <a:pPr algn="just" marL="425058" indent="-212529" lvl="1">
              <a:lnSpc>
                <a:spcPts val="2756"/>
              </a:lnSpc>
              <a:spcBef>
                <a:spcPct val="0"/>
              </a:spcBef>
              <a:buFont typeface="Arial"/>
              <a:buChar char="•"/>
            </a:pPr>
            <a:r>
              <a:rPr lang="en-US" sz="1968">
                <a:solidFill>
                  <a:srgbClr val="000000"/>
                </a:solidFill>
                <a:latin typeface="Tahoma"/>
                <a:ea typeface="Tahoma"/>
                <a:cs typeface="Tahoma"/>
                <a:sym typeface="Tahoma"/>
              </a:rPr>
              <a:t>Los valores más altos se presentaron en: </a:t>
            </a:r>
            <a:r>
              <a:rPr lang="en-US" sz="1968">
                <a:solidFill>
                  <a:srgbClr val="000000"/>
                </a:solidFill>
                <a:latin typeface="Tahoma"/>
                <a:ea typeface="Tahoma"/>
                <a:cs typeface="Tahoma"/>
                <a:sym typeface="Tahoma"/>
              </a:rPr>
              <a:t>Agosto (2,13 %), Septiembre (2,15 %)</a:t>
            </a:r>
          </a:p>
          <a:p>
            <a:pPr algn="just">
              <a:lnSpc>
                <a:spcPts val="2756"/>
              </a:lnSpc>
              <a:spcBef>
                <a:spcPct val="0"/>
              </a:spcBef>
            </a:pPr>
            <a:r>
              <a:rPr lang="en-US" sz="1968">
                <a:solidFill>
                  <a:srgbClr val="000000"/>
                </a:solidFill>
                <a:latin typeface="Tahoma"/>
                <a:ea typeface="Tahoma"/>
                <a:cs typeface="Tahoma"/>
                <a:sym typeface="Tahoma"/>
              </a:rPr>
              <a:t>Aun en los meses de mayor incidencia, el indicador se mantuvo muy por debajo de la meta establecida.</a:t>
            </a:r>
          </a:p>
        </p:txBody>
      </p:sp>
      <p:sp>
        <p:nvSpPr>
          <p:cNvPr name="TextBox 6" id="6"/>
          <p:cNvSpPr txBox="true"/>
          <p:nvPr/>
        </p:nvSpPr>
        <p:spPr>
          <a:xfrm rot="0">
            <a:off x="1850896" y="4700663"/>
            <a:ext cx="11422490" cy="3818929"/>
          </a:xfrm>
          <a:prstGeom prst="rect">
            <a:avLst/>
          </a:prstGeom>
        </p:spPr>
        <p:txBody>
          <a:bodyPr anchor="t" rtlCol="false" tIns="0" lIns="0" bIns="0" rIns="0">
            <a:spAutoFit/>
          </a:bodyPr>
          <a:lstStyle/>
          <a:p>
            <a:pPr algn="just" marL="425058" indent="-212529" lvl="1">
              <a:lnSpc>
                <a:spcPts val="2756"/>
              </a:lnSpc>
              <a:buFont typeface="Arial"/>
              <a:buChar char="•"/>
            </a:pPr>
            <a:r>
              <a:rPr lang="en-US" sz="1968">
                <a:solidFill>
                  <a:srgbClr val="000000"/>
                </a:solidFill>
                <a:latin typeface="Tahoma"/>
                <a:ea typeface="Tahoma"/>
                <a:cs typeface="Tahoma"/>
                <a:sym typeface="Tahoma"/>
              </a:rPr>
              <a:t>Los siniestros se concentraron en puestos específicos, sin evidencia de afectación sistémica del servicio.</a:t>
            </a:r>
          </a:p>
          <a:p>
            <a:pPr algn="just" marL="425058" indent="-212529" lvl="1">
              <a:lnSpc>
                <a:spcPts val="2756"/>
              </a:lnSpc>
              <a:buFont typeface="Arial"/>
              <a:buChar char="•"/>
            </a:pPr>
            <a:r>
              <a:rPr lang="en-US" sz="1968">
                <a:solidFill>
                  <a:srgbClr val="000000"/>
                </a:solidFill>
                <a:latin typeface="Tahoma"/>
                <a:ea typeface="Tahoma"/>
                <a:cs typeface="Tahoma"/>
                <a:sym typeface="Tahoma"/>
              </a:rPr>
              <a:t>Se identificó recurrencia puntual en algunos clientes durante el año (ej. Reserva de Cajicá, Power China, Balcones de la Alameda).</a:t>
            </a:r>
          </a:p>
          <a:p>
            <a:pPr algn="just" marL="425058" indent="-212529" lvl="1">
              <a:lnSpc>
                <a:spcPts val="2756"/>
              </a:lnSpc>
              <a:buFont typeface="Arial"/>
              <a:buChar char="•"/>
            </a:pPr>
            <a:r>
              <a:rPr lang="en-US" sz="1968">
                <a:solidFill>
                  <a:srgbClr val="000000"/>
                </a:solidFill>
                <a:latin typeface="Tahoma"/>
                <a:ea typeface="Tahoma"/>
                <a:cs typeface="Tahoma"/>
                <a:sym typeface="Tahoma"/>
              </a:rPr>
              <a:t>No se presentaron incidentes críticos que comprometieran la continuidad del servicio, la seguridad del personal o la confianza del cliente.</a:t>
            </a:r>
          </a:p>
          <a:p>
            <a:pPr algn="just" marL="425058" indent="-212529" lvl="1">
              <a:lnSpc>
                <a:spcPts val="2756"/>
              </a:lnSpc>
              <a:buFont typeface="Arial"/>
              <a:buChar char="•"/>
            </a:pPr>
            <a:r>
              <a:rPr lang="en-US" sz="1968">
                <a:solidFill>
                  <a:srgbClr val="000000"/>
                </a:solidFill>
                <a:latin typeface="Tahoma"/>
                <a:ea typeface="Tahoma"/>
                <a:cs typeface="Tahoma"/>
                <a:sym typeface="Tahoma"/>
              </a:rPr>
              <a:t>El bajo nivel de siniestralidad evidencia un adecuado control operativo del SGOS.</a:t>
            </a:r>
          </a:p>
          <a:p>
            <a:pPr algn="just" marL="425058" indent="-212529" lvl="1">
              <a:lnSpc>
                <a:spcPts val="2756"/>
              </a:lnSpc>
              <a:buFont typeface="Arial"/>
              <a:buChar char="•"/>
            </a:pPr>
            <a:r>
              <a:rPr lang="en-US" sz="1968">
                <a:solidFill>
                  <a:srgbClr val="000000"/>
                </a:solidFill>
                <a:latin typeface="Tahoma"/>
                <a:ea typeface="Tahoma"/>
                <a:cs typeface="Tahoma"/>
                <a:sym typeface="Tahoma"/>
              </a:rPr>
              <a:t>Los incidentes registrados permitieron:</a:t>
            </a:r>
          </a:p>
          <a:p>
            <a:pPr algn="just" marL="425058" indent="-212529" lvl="1">
              <a:lnSpc>
                <a:spcPts val="2756"/>
              </a:lnSpc>
              <a:buFont typeface="Arial"/>
              <a:buChar char="•"/>
            </a:pPr>
            <a:r>
              <a:rPr lang="en-US" sz="1968">
                <a:solidFill>
                  <a:srgbClr val="000000"/>
                </a:solidFill>
                <a:latin typeface="Tahoma"/>
                <a:ea typeface="Tahoma"/>
                <a:cs typeface="Tahoma"/>
                <a:sym typeface="Tahoma"/>
              </a:rPr>
              <a:t>Validar la eficacia de los controles existentes</a:t>
            </a:r>
          </a:p>
          <a:p>
            <a:pPr algn="just" marL="425058" indent="-212529" lvl="1">
              <a:lnSpc>
                <a:spcPts val="2756"/>
              </a:lnSpc>
              <a:buFont typeface="Arial"/>
              <a:buChar char="•"/>
            </a:pPr>
            <a:r>
              <a:rPr lang="en-US" sz="1968">
                <a:solidFill>
                  <a:srgbClr val="000000"/>
                </a:solidFill>
                <a:latin typeface="Tahoma"/>
                <a:ea typeface="Tahoma"/>
                <a:cs typeface="Tahoma"/>
                <a:sym typeface="Tahoma"/>
              </a:rPr>
              <a:t>Identificar oportunidades de mejora en puestos específicos</a:t>
            </a:r>
          </a:p>
          <a:p>
            <a:pPr algn="just" marL="425058" indent="-212529" lvl="1">
              <a:lnSpc>
                <a:spcPts val="2756"/>
              </a:lnSpc>
              <a:buFont typeface="Arial"/>
              <a:buChar char="•"/>
            </a:pPr>
            <a:r>
              <a:rPr lang="en-US" sz="1968">
                <a:solidFill>
                  <a:srgbClr val="000000"/>
                </a:solidFill>
                <a:latin typeface="Tahoma"/>
                <a:ea typeface="Tahoma"/>
                <a:cs typeface="Tahoma"/>
                <a:sym typeface="Tahoma"/>
              </a:rPr>
              <a:t>Reforzar la cultura de reporte y prevención</a:t>
            </a:r>
          </a:p>
        </p:txBody>
      </p:sp>
      <p:grpSp>
        <p:nvGrpSpPr>
          <p:cNvPr name="Group 7" id="7"/>
          <p:cNvGrpSpPr/>
          <p:nvPr/>
        </p:nvGrpSpPr>
        <p:grpSpPr>
          <a:xfrm rot="0">
            <a:off x="0" y="9501749"/>
            <a:ext cx="18288000" cy="785498"/>
            <a:chOff x="0" y="0"/>
            <a:chExt cx="24384000" cy="1047331"/>
          </a:xfrm>
        </p:grpSpPr>
        <p:sp>
          <p:nvSpPr>
            <p:cNvPr name="Freeform 8" id="8"/>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9" id="9"/>
          <p:cNvGrpSpPr/>
          <p:nvPr/>
        </p:nvGrpSpPr>
        <p:grpSpPr>
          <a:xfrm rot="0">
            <a:off x="-304800" y="-482717"/>
            <a:ext cx="2728093" cy="1899533"/>
            <a:chOff x="0" y="0"/>
            <a:chExt cx="3637458" cy="2532710"/>
          </a:xfrm>
        </p:grpSpPr>
        <p:sp>
          <p:nvSpPr>
            <p:cNvPr name="Freeform 10" id="10"/>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11" id="11"/>
          <p:cNvGrpSpPr/>
          <p:nvPr/>
        </p:nvGrpSpPr>
        <p:grpSpPr>
          <a:xfrm rot="0">
            <a:off x="-33176" y="-62465"/>
            <a:ext cx="1933575" cy="1809750"/>
            <a:chOff x="0" y="0"/>
            <a:chExt cx="2578100" cy="2413000"/>
          </a:xfrm>
        </p:grpSpPr>
        <p:sp>
          <p:nvSpPr>
            <p:cNvPr name="Freeform 12" id="12"/>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3" id="13"/>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4" id="14"/>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054921" y="2704181"/>
            <a:ext cx="4982102" cy="5237427"/>
          </a:xfrm>
          <a:custGeom>
            <a:avLst/>
            <a:gdLst/>
            <a:ahLst/>
            <a:cxnLst/>
            <a:rect r="r" b="b" t="t" l="l"/>
            <a:pathLst>
              <a:path h="5237427" w="4982102">
                <a:moveTo>
                  <a:pt x="0" y="0"/>
                </a:moveTo>
                <a:lnTo>
                  <a:pt x="4982102" y="0"/>
                </a:lnTo>
                <a:lnTo>
                  <a:pt x="4982102" y="5237427"/>
                </a:lnTo>
                <a:lnTo>
                  <a:pt x="0" y="52374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255306" y="261258"/>
            <a:ext cx="9729501"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3.6 EL DESEMPEÑO DE LOS PROCESOS Y </a:t>
            </a:r>
            <a:r>
              <a:rPr lang="en-US" sz="2803" b="true">
                <a:solidFill>
                  <a:srgbClr val="000000"/>
                </a:solidFill>
                <a:latin typeface="Tahoma Bold"/>
                <a:ea typeface="Tahoma Bold"/>
                <a:cs typeface="Tahoma Bold"/>
                <a:sym typeface="Tahoma Bold"/>
              </a:rPr>
              <a:t>CONFORMIDAD DE LOS SERVICIOS</a:t>
            </a:r>
          </a:p>
        </p:txBody>
      </p:sp>
      <p:sp>
        <p:nvSpPr>
          <p:cNvPr name="TextBox 4" id="4"/>
          <p:cNvSpPr txBox="true"/>
          <p:nvPr/>
        </p:nvSpPr>
        <p:spPr>
          <a:xfrm rot="0">
            <a:off x="2652346" y="1913930"/>
            <a:ext cx="7476311" cy="6421040"/>
          </a:xfrm>
          <a:prstGeom prst="rect">
            <a:avLst/>
          </a:prstGeom>
        </p:spPr>
        <p:txBody>
          <a:bodyPr anchor="t" rtlCol="false" tIns="0" lIns="0" bIns="0" rIns="0">
            <a:spAutoFit/>
          </a:bodyPr>
          <a:lstStyle/>
          <a:p>
            <a:pPr algn="just">
              <a:lnSpc>
                <a:spcPts val="2559"/>
              </a:lnSpc>
            </a:pPr>
            <a:r>
              <a:rPr lang="en-US" sz="1828" b="true">
                <a:solidFill>
                  <a:srgbClr val="000000"/>
                </a:solidFill>
                <a:latin typeface="Tahoma Bold"/>
                <a:ea typeface="Tahoma Bold"/>
                <a:cs typeface="Tahoma Bold"/>
                <a:sym typeface="Tahoma Bold"/>
              </a:rPr>
              <a:t>Desempeño de los procesos</a:t>
            </a:r>
          </a:p>
          <a:p>
            <a:pPr algn="just">
              <a:lnSpc>
                <a:spcPts val="2559"/>
              </a:lnSpc>
            </a:pPr>
          </a:p>
          <a:p>
            <a:pPr algn="just" marL="0" indent="0" lvl="0">
              <a:lnSpc>
                <a:spcPts val="2559"/>
              </a:lnSpc>
              <a:spcBef>
                <a:spcPct val="0"/>
              </a:spcBef>
            </a:pPr>
            <a:r>
              <a:rPr lang="en-US" sz="1828">
                <a:solidFill>
                  <a:srgbClr val="000000"/>
                </a:solidFill>
                <a:latin typeface="Tahoma"/>
                <a:ea typeface="Tahoma"/>
                <a:cs typeface="Tahoma"/>
                <a:sym typeface="Tahoma"/>
              </a:rPr>
              <a:t>Se revisaron los diferentes </a:t>
            </a:r>
            <a:r>
              <a:rPr lang="en-US" sz="1828" strike="noStrike" u="none">
                <a:solidFill>
                  <a:srgbClr val="000000"/>
                </a:solidFill>
                <a:latin typeface="Tahoma"/>
                <a:ea typeface="Tahoma"/>
                <a:cs typeface="Tahoma"/>
                <a:sym typeface="Tahoma"/>
              </a:rPr>
              <a:t>procesos, teniendo en cuenta los indicadores definidos, el cumplimiento de los objetivos, los resultados del seguimiento y medición, así como los informes de auditorías internas y el análisis de riesgos y oportunidades.</a:t>
            </a:r>
          </a:p>
          <a:p>
            <a:pPr algn="just" marL="0" indent="0" lvl="0">
              <a:lnSpc>
                <a:spcPts val="2559"/>
              </a:lnSpc>
              <a:spcBef>
                <a:spcPct val="0"/>
              </a:spcBef>
            </a:pPr>
          </a:p>
          <a:p>
            <a:pPr algn="just" marL="0" indent="0" lvl="0">
              <a:lnSpc>
                <a:spcPts val="2559"/>
              </a:lnSpc>
              <a:spcBef>
                <a:spcPct val="0"/>
              </a:spcBef>
            </a:pPr>
            <a:r>
              <a:rPr lang="en-US" sz="1828" strike="noStrike" u="none">
                <a:solidFill>
                  <a:srgbClr val="000000"/>
                </a:solidFill>
                <a:latin typeface="Tahoma"/>
                <a:ea typeface="Tahoma"/>
                <a:cs typeface="Tahoma"/>
                <a:sym typeface="Tahoma"/>
              </a:rPr>
              <a:t>En términos generales, los procesos estratégicos, misionales y de apoyo presentaron un desempeño acorde con los criterios establecidos, evidenciando estabilidad operativa y cumplimiento de los parámetros de eficacia y eficiencia. Los indicadores de gestión muestran una tendencia favorable en la mayoría de los procesos, lo que refleja la adecuada planificación, control y mejora continua del sistema.</a:t>
            </a:r>
          </a:p>
          <a:p>
            <a:pPr algn="just" marL="0" indent="0" lvl="0">
              <a:lnSpc>
                <a:spcPts val="2559"/>
              </a:lnSpc>
              <a:spcBef>
                <a:spcPct val="0"/>
              </a:spcBef>
            </a:pPr>
          </a:p>
          <a:p>
            <a:pPr algn="just" marL="0" indent="0" lvl="0">
              <a:lnSpc>
                <a:spcPts val="2559"/>
              </a:lnSpc>
              <a:spcBef>
                <a:spcPct val="0"/>
              </a:spcBef>
            </a:pPr>
            <a:r>
              <a:rPr lang="en-US" sz="1828" strike="noStrike" u="none">
                <a:solidFill>
                  <a:srgbClr val="000000"/>
                </a:solidFill>
                <a:latin typeface="Tahoma"/>
                <a:ea typeface="Tahoma"/>
                <a:cs typeface="Tahoma"/>
                <a:sym typeface="Tahoma"/>
              </a:rPr>
              <a:t>No obstante, se identificaron oportunidades de mejora en algunos procesos, principalmente relacionadas con el fortalecimiento del control operativo, la estandarización de actividades y el seguimiento oportuno a las acciones correctivas y preventivas. La Dirección determinó mantener el monitoreo permanente de estos procesos y definir acciones de mejora cuando sea necesario.</a:t>
            </a:r>
          </a:p>
        </p:txBody>
      </p:sp>
      <p:grpSp>
        <p:nvGrpSpPr>
          <p:cNvPr name="Group 5" id="5"/>
          <p:cNvGrpSpPr/>
          <p:nvPr/>
        </p:nvGrpSpPr>
        <p:grpSpPr>
          <a:xfrm rot="0">
            <a:off x="0" y="9501749"/>
            <a:ext cx="18288000" cy="785498"/>
            <a:chOff x="0" y="0"/>
            <a:chExt cx="24384000" cy="1047331"/>
          </a:xfrm>
        </p:grpSpPr>
        <p:sp>
          <p:nvSpPr>
            <p:cNvPr name="Freeform 6" id="6"/>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7" id="7"/>
          <p:cNvGrpSpPr/>
          <p:nvPr/>
        </p:nvGrpSpPr>
        <p:grpSpPr>
          <a:xfrm rot="0">
            <a:off x="-304800" y="-482717"/>
            <a:ext cx="2728093" cy="1899533"/>
            <a:chOff x="0" y="0"/>
            <a:chExt cx="3637458" cy="2532710"/>
          </a:xfrm>
        </p:grpSpPr>
        <p:sp>
          <p:nvSpPr>
            <p:cNvPr name="Freeform 8" id="8"/>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9" id="9"/>
          <p:cNvGrpSpPr/>
          <p:nvPr/>
        </p:nvGrpSpPr>
        <p:grpSpPr>
          <a:xfrm rot="0">
            <a:off x="-33176" y="-62465"/>
            <a:ext cx="1933575" cy="1809750"/>
            <a:chOff x="0" y="0"/>
            <a:chExt cx="2578100" cy="2413000"/>
          </a:xfrm>
        </p:grpSpPr>
        <p:sp>
          <p:nvSpPr>
            <p:cNvPr name="Freeform 10" id="10"/>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1" id="11"/>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2" id="12"/>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37047" y="2204194"/>
            <a:ext cx="5538097" cy="5970994"/>
          </a:xfrm>
          <a:custGeom>
            <a:avLst/>
            <a:gdLst/>
            <a:ahLst/>
            <a:cxnLst/>
            <a:rect r="r" b="b" t="t" l="l"/>
            <a:pathLst>
              <a:path h="5970994" w="5538097">
                <a:moveTo>
                  <a:pt x="0" y="0"/>
                </a:moveTo>
                <a:lnTo>
                  <a:pt x="5538097" y="0"/>
                </a:lnTo>
                <a:lnTo>
                  <a:pt x="5538097" y="5970994"/>
                </a:lnTo>
                <a:lnTo>
                  <a:pt x="0" y="597099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651070" y="261258"/>
            <a:ext cx="9729501"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3.6 EL DESEMPEÑO DE LOS PROCESOS Y </a:t>
            </a:r>
            <a:r>
              <a:rPr lang="en-US" sz="2803" b="true">
                <a:solidFill>
                  <a:srgbClr val="000000"/>
                </a:solidFill>
                <a:latin typeface="Tahoma Bold"/>
                <a:ea typeface="Tahoma Bold"/>
                <a:cs typeface="Tahoma Bold"/>
                <a:sym typeface="Tahoma Bold"/>
              </a:rPr>
              <a:t>CONFORMIDAD DE LOS SERVICIOS</a:t>
            </a:r>
          </a:p>
        </p:txBody>
      </p:sp>
      <p:sp>
        <p:nvSpPr>
          <p:cNvPr name="TextBox 4" id="4"/>
          <p:cNvSpPr txBox="true"/>
          <p:nvPr/>
        </p:nvSpPr>
        <p:spPr>
          <a:xfrm rot="0">
            <a:off x="9429228" y="1989887"/>
            <a:ext cx="6397012" cy="6742509"/>
          </a:xfrm>
          <a:prstGeom prst="rect">
            <a:avLst/>
          </a:prstGeom>
        </p:spPr>
        <p:txBody>
          <a:bodyPr anchor="t" rtlCol="false" tIns="0" lIns="0" bIns="0" rIns="0">
            <a:spAutoFit/>
          </a:bodyPr>
          <a:lstStyle/>
          <a:p>
            <a:pPr algn="just">
              <a:lnSpc>
                <a:spcPts val="2559"/>
              </a:lnSpc>
            </a:pPr>
            <a:r>
              <a:rPr lang="en-US" sz="1828" b="true">
                <a:solidFill>
                  <a:srgbClr val="000000"/>
                </a:solidFill>
                <a:latin typeface="Tahoma Bold"/>
                <a:ea typeface="Tahoma Bold"/>
                <a:cs typeface="Tahoma Bold"/>
                <a:sym typeface="Tahoma Bold"/>
              </a:rPr>
              <a:t>Conformidad de los servicios</a:t>
            </a:r>
          </a:p>
          <a:p>
            <a:pPr algn="just">
              <a:lnSpc>
                <a:spcPts val="2559"/>
              </a:lnSpc>
            </a:pPr>
          </a:p>
          <a:p>
            <a:pPr algn="just" marL="0" indent="0" lvl="0">
              <a:lnSpc>
                <a:spcPts val="2559"/>
              </a:lnSpc>
              <a:spcBef>
                <a:spcPct val="0"/>
              </a:spcBef>
            </a:pPr>
            <a:r>
              <a:rPr lang="en-US" sz="1828">
                <a:solidFill>
                  <a:srgbClr val="000000"/>
                </a:solidFill>
                <a:latin typeface="Tahoma"/>
                <a:ea typeface="Tahoma"/>
                <a:cs typeface="Tahoma"/>
                <a:sym typeface="Tahoma"/>
              </a:rPr>
              <a:t>Se </a:t>
            </a:r>
            <a:r>
              <a:rPr lang="en-US" sz="1828" strike="noStrike" u="none">
                <a:solidFill>
                  <a:srgbClr val="000000"/>
                </a:solidFill>
                <a:latin typeface="Tahoma"/>
                <a:ea typeface="Tahoma"/>
                <a:cs typeface="Tahoma"/>
                <a:sym typeface="Tahoma"/>
              </a:rPr>
              <a:t>evaluaron la conformidad de los servicios ofrecidos, considerando los resultados del control operacional, el cumplimiento de los requisitos del cliente, los requisitos legales y reglamentarios aplicables, así como la gestión de quejas, reclamos y no conformidades.</a:t>
            </a:r>
          </a:p>
          <a:p>
            <a:pPr algn="just" marL="0" indent="0" lvl="0">
              <a:lnSpc>
                <a:spcPts val="2559"/>
              </a:lnSpc>
              <a:spcBef>
                <a:spcPct val="0"/>
              </a:spcBef>
            </a:pPr>
          </a:p>
          <a:p>
            <a:pPr algn="just" marL="0" indent="0" lvl="0">
              <a:lnSpc>
                <a:spcPts val="2559"/>
              </a:lnSpc>
              <a:spcBef>
                <a:spcPct val="0"/>
              </a:spcBef>
            </a:pPr>
            <a:r>
              <a:rPr lang="en-US" sz="1828" strike="noStrike" u="none">
                <a:solidFill>
                  <a:srgbClr val="000000"/>
                </a:solidFill>
                <a:latin typeface="Tahoma"/>
                <a:ea typeface="Tahoma"/>
                <a:cs typeface="Tahoma"/>
                <a:sym typeface="Tahoma"/>
              </a:rPr>
              <a:t>Los resultados evidencian que los productos y servicios suministrados cumplen en su mayoría con los requisitos establecidos, garantizando la satisfacción del cliente y la continuidad del servicio. Las no conformidades identificadas durante el periodo fueron gestionadas conforme a los procedimientos definidos, implementando acciones correctivas que permitieron controlar las causas y evitar su recurrencia.</a:t>
            </a:r>
          </a:p>
          <a:p>
            <a:pPr algn="just" marL="0" indent="0" lvl="0">
              <a:lnSpc>
                <a:spcPts val="2559"/>
              </a:lnSpc>
              <a:spcBef>
                <a:spcPct val="0"/>
              </a:spcBef>
            </a:pPr>
          </a:p>
          <a:p>
            <a:pPr algn="just" marL="0" indent="0" lvl="0">
              <a:lnSpc>
                <a:spcPts val="2559"/>
              </a:lnSpc>
              <a:spcBef>
                <a:spcPct val="0"/>
              </a:spcBef>
            </a:pPr>
            <a:r>
              <a:rPr lang="en-US" sz="1828" strike="noStrike" u="none">
                <a:solidFill>
                  <a:srgbClr val="000000"/>
                </a:solidFill>
                <a:latin typeface="Tahoma"/>
                <a:ea typeface="Tahoma"/>
                <a:cs typeface="Tahoma"/>
                <a:sym typeface="Tahoma"/>
              </a:rPr>
              <a:t>Adicionalmente, se evidenció que los mecanismos de verificación y seguimiento permiten asegurar la conformidad del servicio, contribuyendo al fortalecimiento de la confianza de las partes interesadas y al mejoramiento continuo del Sistema de Gestión de la Calidad.</a:t>
            </a:r>
          </a:p>
        </p:txBody>
      </p:sp>
      <p:grpSp>
        <p:nvGrpSpPr>
          <p:cNvPr name="Group 5" id="5"/>
          <p:cNvGrpSpPr/>
          <p:nvPr/>
        </p:nvGrpSpPr>
        <p:grpSpPr>
          <a:xfrm rot="0">
            <a:off x="0" y="9501749"/>
            <a:ext cx="18288000" cy="785498"/>
            <a:chOff x="0" y="0"/>
            <a:chExt cx="24384000" cy="1047331"/>
          </a:xfrm>
        </p:grpSpPr>
        <p:sp>
          <p:nvSpPr>
            <p:cNvPr name="Freeform 6" id="6"/>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7" id="7"/>
          <p:cNvGrpSpPr/>
          <p:nvPr/>
        </p:nvGrpSpPr>
        <p:grpSpPr>
          <a:xfrm rot="0">
            <a:off x="-304800" y="-482717"/>
            <a:ext cx="2728093" cy="1899533"/>
            <a:chOff x="0" y="0"/>
            <a:chExt cx="3637458" cy="2532710"/>
          </a:xfrm>
        </p:grpSpPr>
        <p:sp>
          <p:nvSpPr>
            <p:cNvPr name="Freeform 8" id="8"/>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9" id="9"/>
          <p:cNvGrpSpPr/>
          <p:nvPr/>
        </p:nvGrpSpPr>
        <p:grpSpPr>
          <a:xfrm rot="0">
            <a:off x="-33176" y="-62465"/>
            <a:ext cx="1933575" cy="1809750"/>
            <a:chOff x="0" y="0"/>
            <a:chExt cx="2578100" cy="2413000"/>
          </a:xfrm>
        </p:grpSpPr>
        <p:sp>
          <p:nvSpPr>
            <p:cNvPr name="Freeform 10" id="10"/>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1" id="11"/>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2" id="12"/>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tretch>
            <a:fillRect/>
          </a:stretch>
        </p:blipFill>
        <p:spPr>
          <a:xfrm rot="0">
            <a:off x="1157298" y="995786"/>
            <a:ext cx="7003549" cy="8675758"/>
          </a:xfrm>
          <a:prstGeom prst="rect">
            <a:avLst/>
          </a:prstGeom>
        </p:spPr>
      </p:pic>
      <p:sp>
        <p:nvSpPr>
          <p:cNvPr name="TextBox 3" id="3"/>
          <p:cNvSpPr txBox="true"/>
          <p:nvPr/>
        </p:nvSpPr>
        <p:spPr>
          <a:xfrm rot="0">
            <a:off x="9415137" y="1548826"/>
            <a:ext cx="7098466" cy="8208200"/>
          </a:xfrm>
          <a:prstGeom prst="rect">
            <a:avLst/>
          </a:prstGeom>
        </p:spPr>
        <p:txBody>
          <a:bodyPr anchor="t" rtlCol="false" tIns="0" lIns="0" bIns="0" rIns="0">
            <a:spAutoFit/>
          </a:bodyPr>
          <a:lstStyle/>
          <a:p>
            <a:pPr algn="just">
              <a:lnSpc>
                <a:spcPts val="1947"/>
              </a:lnSpc>
              <a:spcBef>
                <a:spcPct val="0"/>
              </a:spcBef>
            </a:pPr>
            <a:r>
              <a:rPr lang="en-US" b="true" sz="1818">
                <a:solidFill>
                  <a:srgbClr val="000000"/>
                </a:solidFill>
                <a:latin typeface="Tahoma Bold"/>
                <a:ea typeface="Tahoma Bold"/>
                <a:cs typeface="Tahoma Bold"/>
                <a:sym typeface="Tahoma Bold"/>
              </a:rPr>
              <a:t>Primer trimestre (enero – marzo):</a:t>
            </a:r>
          </a:p>
          <a:p>
            <a:pPr algn="just">
              <a:lnSpc>
                <a:spcPts val="1947"/>
              </a:lnSpc>
              <a:spcBef>
                <a:spcPct val="0"/>
              </a:spcBef>
            </a:pPr>
            <a:r>
              <a:rPr lang="en-US" sz="1818">
                <a:solidFill>
                  <a:srgbClr val="000000"/>
                </a:solidFill>
                <a:latin typeface="Tahoma"/>
                <a:ea typeface="Tahoma"/>
                <a:cs typeface="Tahoma"/>
                <a:sym typeface="Tahoma"/>
              </a:rPr>
              <a:t>Durante este período no se identificaron acciones correctivas ni preventivas en la organización, por lo cual no se registraron acciones a gestionar ni resultados asociados al indicador.</a:t>
            </a:r>
          </a:p>
          <a:p>
            <a:pPr algn="just">
              <a:lnSpc>
                <a:spcPts val="1947"/>
              </a:lnSpc>
              <a:spcBef>
                <a:spcPct val="0"/>
              </a:spcBef>
            </a:pPr>
          </a:p>
          <a:p>
            <a:pPr algn="just">
              <a:lnSpc>
                <a:spcPts val="1947"/>
              </a:lnSpc>
              <a:spcBef>
                <a:spcPct val="0"/>
              </a:spcBef>
            </a:pPr>
            <a:r>
              <a:rPr lang="en-US" b="true" sz="1818">
                <a:solidFill>
                  <a:srgbClr val="000000"/>
                </a:solidFill>
                <a:latin typeface="Tahoma Bold"/>
                <a:ea typeface="Tahoma Bold"/>
                <a:cs typeface="Tahoma Bold"/>
                <a:sym typeface="Tahoma Bold"/>
              </a:rPr>
              <a:t>Segundo trimestre (abril – junio):</a:t>
            </a:r>
          </a:p>
          <a:p>
            <a:pPr algn="just">
              <a:lnSpc>
                <a:spcPts val="1947"/>
              </a:lnSpc>
              <a:spcBef>
                <a:spcPct val="0"/>
              </a:spcBef>
            </a:pPr>
            <a:r>
              <a:rPr lang="en-US" sz="1818">
                <a:solidFill>
                  <a:srgbClr val="000000"/>
                </a:solidFill>
                <a:latin typeface="Tahoma"/>
                <a:ea typeface="Tahoma"/>
                <a:cs typeface="Tahoma"/>
                <a:sym typeface="Tahoma"/>
              </a:rPr>
              <a:t>En abril se realizaron auditorías externas al RUC y al estándar BASC.</a:t>
            </a:r>
          </a:p>
          <a:p>
            <a:pPr algn="just">
              <a:lnSpc>
                <a:spcPts val="1947"/>
              </a:lnSpc>
              <a:spcBef>
                <a:spcPct val="0"/>
              </a:spcBef>
            </a:pPr>
            <a:r>
              <a:rPr lang="en-US" sz="1818">
                <a:solidFill>
                  <a:srgbClr val="000000"/>
                </a:solidFill>
                <a:latin typeface="Tahoma"/>
                <a:ea typeface="Tahoma"/>
                <a:cs typeface="Tahoma"/>
                <a:sym typeface="Tahoma"/>
              </a:rPr>
              <a:t>En la auditoría RUC se identificaron 8 no conformidades, las cuales fueron cerradas oportunamente, alcanzando un 100 % de cierre, lo que demuestra la eficacia del tratamiento de las acciones correctivas.</a:t>
            </a:r>
          </a:p>
          <a:p>
            <a:pPr algn="just">
              <a:lnSpc>
                <a:spcPts val="1947"/>
              </a:lnSpc>
              <a:spcBef>
                <a:spcPct val="0"/>
              </a:spcBef>
            </a:pPr>
            <a:r>
              <a:rPr lang="en-US" sz="1818">
                <a:solidFill>
                  <a:srgbClr val="000000"/>
                </a:solidFill>
                <a:latin typeface="Tahoma"/>
                <a:ea typeface="Tahoma"/>
                <a:cs typeface="Tahoma"/>
                <a:sym typeface="Tahoma"/>
              </a:rPr>
              <a:t>En la auditoría BASC se identificaron 6 no conformidades y 4 observaciones, evidenciando oportunidades de mejora y la necesidad de fortalecer controles y procesos internos. Estos resultados reflejan la efectividad del sistema de gestión y la importancia de mantener un seguimiento continuo a las observaciones identificadas.</a:t>
            </a:r>
          </a:p>
          <a:p>
            <a:pPr algn="just">
              <a:lnSpc>
                <a:spcPts val="1947"/>
              </a:lnSpc>
              <a:spcBef>
                <a:spcPct val="0"/>
              </a:spcBef>
            </a:pPr>
          </a:p>
          <a:p>
            <a:pPr algn="just">
              <a:lnSpc>
                <a:spcPts val="1947"/>
              </a:lnSpc>
              <a:spcBef>
                <a:spcPct val="0"/>
              </a:spcBef>
            </a:pPr>
            <a:r>
              <a:rPr lang="en-US" b="true" sz="1818">
                <a:solidFill>
                  <a:srgbClr val="000000"/>
                </a:solidFill>
                <a:latin typeface="Tahoma Bold"/>
                <a:ea typeface="Tahoma Bold"/>
                <a:cs typeface="Tahoma Bold"/>
                <a:sym typeface="Tahoma Bold"/>
              </a:rPr>
              <a:t>Tercer trimestre (julio – septiembre):</a:t>
            </a:r>
          </a:p>
          <a:p>
            <a:pPr algn="just">
              <a:lnSpc>
                <a:spcPts val="1947"/>
              </a:lnSpc>
              <a:spcBef>
                <a:spcPct val="0"/>
              </a:spcBef>
            </a:pPr>
            <a:r>
              <a:rPr lang="en-US" sz="1818">
                <a:solidFill>
                  <a:srgbClr val="000000"/>
                </a:solidFill>
                <a:latin typeface="Tahoma"/>
                <a:ea typeface="Tahoma"/>
                <a:cs typeface="Tahoma"/>
                <a:sym typeface="Tahoma"/>
              </a:rPr>
              <a:t>En agosto se ejecutó la auditoría interna al proceso de Logística (Administrativo), en la cual se identificaron 3 no conformidades y 2 oportunidades de mejora, permitiendo establecer acciones correctivas y de mejora orientadas a optimizar los procedimientos internos.</a:t>
            </a:r>
          </a:p>
          <a:p>
            <a:pPr algn="just">
              <a:lnSpc>
                <a:spcPts val="1947"/>
              </a:lnSpc>
              <a:spcBef>
                <a:spcPct val="0"/>
              </a:spcBef>
            </a:pPr>
            <a:r>
              <a:rPr lang="en-US" sz="1818">
                <a:solidFill>
                  <a:srgbClr val="000000"/>
                </a:solidFill>
                <a:latin typeface="Tahoma"/>
                <a:ea typeface="Tahoma"/>
                <a:cs typeface="Tahoma"/>
                <a:sym typeface="Tahoma"/>
              </a:rPr>
              <a:t>En septiembre se realizó la auditoría interna al proceso de Direccionamiento Estratégico, identificándose 1 observación, lo que evidencia un adecuado nivel de cumplimiento, con oportunidades de ajuste menor para fortalecer la gestión del proceso.</a:t>
            </a:r>
          </a:p>
          <a:p>
            <a:pPr algn="just">
              <a:lnSpc>
                <a:spcPts val="1947"/>
              </a:lnSpc>
              <a:spcBef>
                <a:spcPct val="0"/>
              </a:spcBef>
            </a:pPr>
          </a:p>
          <a:p>
            <a:pPr algn="just">
              <a:lnSpc>
                <a:spcPts val="1947"/>
              </a:lnSpc>
              <a:spcBef>
                <a:spcPct val="0"/>
              </a:spcBef>
            </a:pPr>
            <a:r>
              <a:rPr lang="en-US" b="true" sz="1818">
                <a:solidFill>
                  <a:srgbClr val="000000"/>
                </a:solidFill>
                <a:latin typeface="Tahoma Bold"/>
                <a:ea typeface="Tahoma Bold"/>
                <a:cs typeface="Tahoma Bold"/>
                <a:sym typeface="Tahoma Bold"/>
              </a:rPr>
              <a:t>Cuarto trimestre (octubre – diciembre):</a:t>
            </a:r>
          </a:p>
          <a:p>
            <a:pPr algn="just">
              <a:lnSpc>
                <a:spcPts val="1947"/>
              </a:lnSpc>
              <a:spcBef>
                <a:spcPct val="0"/>
              </a:spcBef>
            </a:pPr>
            <a:r>
              <a:rPr lang="en-US" sz="1818">
                <a:solidFill>
                  <a:srgbClr val="000000"/>
                </a:solidFill>
                <a:latin typeface="Tahoma"/>
                <a:ea typeface="Tahoma"/>
                <a:cs typeface="Tahoma"/>
                <a:sym typeface="Tahoma"/>
              </a:rPr>
              <a:t>En octubre se llevó a cabo la auditoría interna al proceso de Direccionamiento Estratégico, detectándose 2 no conformidades al sistema de gestión y 2 observaciones. Una de estas observaciones corresponde al proceso de Experiencia al Cliente, la cual permanece abierta y cuenta con acciones de mejora definidas y seguimiento activo.</a:t>
            </a:r>
          </a:p>
        </p:txBody>
      </p:sp>
      <p:sp>
        <p:nvSpPr>
          <p:cNvPr name="Freeform 4" id="4"/>
          <p:cNvSpPr/>
          <p:nvPr/>
        </p:nvSpPr>
        <p:spPr>
          <a:xfrm flipH="false" flipV="false" rot="0">
            <a:off x="9849533" y="1291303"/>
            <a:ext cx="8465723" cy="8465723"/>
          </a:xfrm>
          <a:custGeom>
            <a:avLst/>
            <a:gdLst/>
            <a:ahLst/>
            <a:cxnLst/>
            <a:rect r="r" b="b" t="t" l="l"/>
            <a:pathLst>
              <a:path h="8465723" w="8465723">
                <a:moveTo>
                  <a:pt x="0" y="0"/>
                </a:moveTo>
                <a:lnTo>
                  <a:pt x="8465723" y="0"/>
                </a:lnTo>
                <a:lnTo>
                  <a:pt x="8465723" y="8465723"/>
                </a:lnTo>
                <a:lnTo>
                  <a:pt x="0" y="8465723"/>
                </a:lnTo>
                <a:lnTo>
                  <a:pt x="0" y="0"/>
                </a:lnTo>
                <a:close/>
              </a:path>
            </a:pathLst>
          </a:custGeom>
          <a:blipFill>
            <a:blip r:embed="rId3">
              <a:alphaModFix amt="17000"/>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5815183"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3.7 NO </a:t>
            </a:r>
            <a:r>
              <a:rPr lang="en-US" sz="2803" b="true">
                <a:solidFill>
                  <a:srgbClr val="000000"/>
                </a:solidFill>
                <a:latin typeface="Tahoma Bold"/>
                <a:ea typeface="Tahoma Bold"/>
                <a:cs typeface="Tahoma Bold"/>
                <a:sym typeface="Tahoma Bold"/>
              </a:rPr>
              <a:t>CONFORMIDADES Y ACCIONES CORRECTIVAS</a:t>
            </a:r>
          </a:p>
        </p:txBody>
      </p:sp>
      <p:grpSp>
        <p:nvGrpSpPr>
          <p:cNvPr name="Group 6" id="6"/>
          <p:cNvGrpSpPr/>
          <p:nvPr/>
        </p:nvGrpSpPr>
        <p:grpSpPr>
          <a:xfrm rot="0">
            <a:off x="0" y="9501749"/>
            <a:ext cx="18288000" cy="785498"/>
            <a:chOff x="0" y="0"/>
            <a:chExt cx="24384000" cy="1047331"/>
          </a:xfrm>
        </p:grpSpPr>
        <p:sp>
          <p:nvSpPr>
            <p:cNvPr name="Freeform 7" id="7"/>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8" id="8"/>
          <p:cNvGrpSpPr/>
          <p:nvPr/>
        </p:nvGrpSpPr>
        <p:grpSpPr>
          <a:xfrm rot="0">
            <a:off x="-304800" y="-482717"/>
            <a:ext cx="2728093" cy="1899533"/>
            <a:chOff x="0" y="0"/>
            <a:chExt cx="3637458" cy="2532710"/>
          </a:xfrm>
        </p:grpSpPr>
        <p:sp>
          <p:nvSpPr>
            <p:cNvPr name="Freeform 9" id="9"/>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5"/>
              <a:stretch>
                <a:fillRect l="0" t="-329" r="-1" b="-327"/>
              </a:stretch>
            </a:blipFill>
          </p:spPr>
        </p:sp>
      </p:grpSp>
      <p:grpSp>
        <p:nvGrpSpPr>
          <p:cNvPr name="Group 10" id="10"/>
          <p:cNvGrpSpPr/>
          <p:nvPr/>
        </p:nvGrpSpPr>
        <p:grpSpPr>
          <a:xfrm rot="0">
            <a:off x="-33176" y="-62465"/>
            <a:ext cx="1933575" cy="1809750"/>
            <a:chOff x="0" y="0"/>
            <a:chExt cx="2578100" cy="2413000"/>
          </a:xfrm>
        </p:grpSpPr>
        <p:sp>
          <p:nvSpPr>
            <p:cNvPr name="Freeform 11" id="11"/>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6"/>
              <a:stretch>
                <a:fillRect l="0" t="-50" r="0" b="-50"/>
              </a:stretch>
            </a:blipFill>
          </p:spPr>
        </p:sp>
      </p:grpSp>
      <p:sp>
        <p:nvSpPr>
          <p:cNvPr name="TextBox 12" id="12"/>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3" id="13"/>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2952808" y="1352693"/>
          <a:ext cx="12022486" cy="7053895"/>
        </p:xfrm>
        <a:graphic>
          <a:graphicData uri="http://schemas.openxmlformats.org/drawingml/2006/table">
            <a:tbl>
              <a:tblPr/>
              <a:tblGrid>
                <a:gridCol w="2098931"/>
                <a:gridCol w="3754649"/>
                <a:gridCol w="1353341"/>
                <a:gridCol w="2280860"/>
                <a:gridCol w="2534704"/>
              </a:tblGrid>
              <a:tr h="1225886">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PROCESO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INDICADOR</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META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RESULTADO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NIVEL DEL CUMPLIMIENTO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r>
              <a:tr h="1583587">
                <a:tc rowSpan="4">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Direccionamiento estratégico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Quejas del cliente</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362"/>
                        </a:lnSpc>
                        <a:defRPr/>
                      </a:pPr>
                      <a:r>
                        <a:rPr lang="en-US" sz="1687">
                          <a:solidFill>
                            <a:srgbClr val="000000"/>
                          </a:solidFill>
                          <a:latin typeface="Arimo"/>
                          <a:ea typeface="Arimo"/>
                          <a:cs typeface="Arimo"/>
                          <a:sym typeface="Arimo"/>
                        </a:rPr>
                        <a:t>&lt;=15%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362"/>
                        </a:lnSpc>
                        <a:defRPr/>
                      </a:pPr>
                      <a:r>
                        <a:rPr lang="en-US" sz="1687">
                          <a:solidFill>
                            <a:srgbClr val="000000"/>
                          </a:solidFill>
                          <a:latin typeface="Tahoma"/>
                          <a:ea typeface="Tahoma"/>
                          <a:cs typeface="Tahoma"/>
                          <a:sym typeface="Tahoma"/>
                        </a:rPr>
                        <a:t>13%</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p>
                      <a:pPr algn="ctr">
                        <a:lnSpc>
                          <a:spcPts val="1889"/>
                        </a:lnSpc>
                      </a:pPr>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570190">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Direccionamiento estratégico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Atención PQRS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362"/>
                        </a:lnSpc>
                        <a:defRPr/>
                      </a:pPr>
                      <a:r>
                        <a:rPr lang="en-US" sz="1687">
                          <a:solidFill>
                            <a:srgbClr val="000000"/>
                          </a:solidFill>
                          <a:latin typeface="Tahoma"/>
                          <a:ea typeface="Tahoma"/>
                          <a:cs typeface="Tahoma"/>
                          <a:sym typeface="Tahoma"/>
                        </a:rPr>
                        <a:t>90%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Tahoma"/>
                          <a:ea typeface="Tahoma"/>
                          <a:cs typeface="Tahoma"/>
                          <a:sym typeface="Tahoma"/>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25601">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Direccionamiento estratégico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Tahoma"/>
                          <a:ea typeface="Tahoma"/>
                          <a:cs typeface="Tahoma"/>
                          <a:sym typeface="Tahoma"/>
                        </a:rPr>
                        <a:t>Satisfacción del cliente</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362"/>
                        </a:lnSpc>
                        <a:defRPr/>
                      </a:pPr>
                      <a:r>
                        <a:rPr lang="en-US" sz="1687">
                          <a:solidFill>
                            <a:srgbClr val="000000"/>
                          </a:solidFill>
                          <a:latin typeface="Tahoma"/>
                          <a:ea typeface="Tahoma"/>
                          <a:cs typeface="Tahoma"/>
                          <a:sym typeface="Tahoma"/>
                        </a:rPr>
                        <a:t>80%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362"/>
                        </a:lnSpc>
                        <a:defRPr/>
                      </a:pPr>
                      <a:r>
                        <a:rPr lang="en-US" sz="1687">
                          <a:solidFill>
                            <a:srgbClr val="000000"/>
                          </a:solidFill>
                          <a:latin typeface="Tahoma"/>
                          <a:ea typeface="Tahoma"/>
                          <a:cs typeface="Tahoma"/>
                          <a:sym typeface="Tahoma"/>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548631">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Direccionamiento estratégico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Tahoma"/>
                          <a:ea typeface="Tahoma"/>
                          <a:cs typeface="Tahoma"/>
                          <a:sym typeface="Tahoma"/>
                        </a:rPr>
                        <a:t>Cobertura de satisfacción del cliente</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362"/>
                        </a:lnSpc>
                        <a:defRPr/>
                      </a:pPr>
                      <a:r>
                        <a:rPr lang="en-US" sz="1687">
                          <a:solidFill>
                            <a:srgbClr val="000000"/>
                          </a:solidFill>
                          <a:latin typeface="Tahoma"/>
                          <a:ea typeface="Tahoma"/>
                          <a:cs typeface="Tahoma"/>
                          <a:sym typeface="Tahoma"/>
                        </a:rPr>
                        <a:t>90%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362"/>
                        </a:lnSpc>
                        <a:defRPr/>
                      </a:pPr>
                      <a:r>
                        <a:rPr lang="en-US" sz="1687">
                          <a:solidFill>
                            <a:srgbClr val="000000"/>
                          </a:solidFill>
                          <a:latin typeface="Tahoma"/>
                          <a:ea typeface="Tahoma"/>
                          <a:cs typeface="Tahoma"/>
                          <a:sym typeface="Tahoma"/>
                        </a:rPr>
                        <a:t>94%</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bl>
          </a:graphicData>
        </a:graphic>
      </p:graphicFrame>
      <p:sp>
        <p:nvSpPr>
          <p:cNvPr name="TextBox 3" id="3"/>
          <p:cNvSpPr txBox="true"/>
          <p:nvPr/>
        </p:nvSpPr>
        <p:spPr>
          <a:xfrm rot="0">
            <a:off x="4934572"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3.8 </a:t>
            </a:r>
            <a:r>
              <a:rPr lang="en-US" sz="2803" b="true">
                <a:solidFill>
                  <a:srgbClr val="000000"/>
                </a:solidFill>
                <a:latin typeface="Tahoma Bold"/>
                <a:ea typeface="Tahoma Bold"/>
                <a:cs typeface="Tahoma Bold"/>
                <a:sym typeface="Tahoma Bold"/>
              </a:rPr>
              <a:t>RESULTADOS DE SEGUIMIENTO Y MEDICIÓN</a:t>
            </a:r>
          </a:p>
        </p:txBody>
      </p:sp>
      <p:sp>
        <p:nvSpPr>
          <p:cNvPr name="Freeform 4" id="4"/>
          <p:cNvSpPr/>
          <p:nvPr/>
        </p:nvSpPr>
        <p:spPr>
          <a:xfrm flipH="false" flipV="false" rot="0">
            <a:off x="13245984" y="2831124"/>
            <a:ext cx="898355" cy="910880"/>
          </a:xfrm>
          <a:custGeom>
            <a:avLst/>
            <a:gdLst/>
            <a:ahLst/>
            <a:cxnLst/>
            <a:rect r="r" b="b" t="t" l="l"/>
            <a:pathLst>
              <a:path h="910880" w="898355">
                <a:moveTo>
                  <a:pt x="0" y="0"/>
                </a:moveTo>
                <a:lnTo>
                  <a:pt x="898355" y="0"/>
                </a:lnTo>
                <a:lnTo>
                  <a:pt x="898355" y="910880"/>
                </a:lnTo>
                <a:lnTo>
                  <a:pt x="0" y="910880"/>
                </a:lnTo>
                <a:lnTo>
                  <a:pt x="0" y="0"/>
                </a:lnTo>
                <a:close/>
              </a:path>
            </a:pathLst>
          </a:custGeom>
          <a:blipFill>
            <a:blip r:embed="rId2"/>
            <a:stretch>
              <a:fillRect l="0" t="0" r="0" b="0"/>
            </a:stretch>
          </a:blipFill>
        </p:spPr>
      </p:sp>
      <p:sp>
        <p:nvSpPr>
          <p:cNvPr name="Freeform 5" id="5"/>
          <p:cNvSpPr/>
          <p:nvPr/>
        </p:nvSpPr>
        <p:spPr>
          <a:xfrm flipH="false" flipV="false" rot="0">
            <a:off x="13245984" y="4424201"/>
            <a:ext cx="898355" cy="910880"/>
          </a:xfrm>
          <a:custGeom>
            <a:avLst/>
            <a:gdLst/>
            <a:ahLst/>
            <a:cxnLst/>
            <a:rect r="r" b="b" t="t" l="l"/>
            <a:pathLst>
              <a:path h="910880" w="898355">
                <a:moveTo>
                  <a:pt x="0" y="0"/>
                </a:moveTo>
                <a:lnTo>
                  <a:pt x="898355" y="0"/>
                </a:lnTo>
                <a:lnTo>
                  <a:pt x="898355" y="910880"/>
                </a:lnTo>
                <a:lnTo>
                  <a:pt x="0" y="910880"/>
                </a:lnTo>
                <a:lnTo>
                  <a:pt x="0" y="0"/>
                </a:lnTo>
                <a:close/>
              </a:path>
            </a:pathLst>
          </a:custGeom>
          <a:blipFill>
            <a:blip r:embed="rId2"/>
            <a:stretch>
              <a:fillRect l="0" t="0" r="0" b="0"/>
            </a:stretch>
          </a:blipFill>
        </p:spPr>
      </p:sp>
      <p:sp>
        <p:nvSpPr>
          <p:cNvPr name="Freeform 6" id="6"/>
          <p:cNvSpPr/>
          <p:nvPr/>
        </p:nvSpPr>
        <p:spPr>
          <a:xfrm flipH="false" flipV="false" rot="0">
            <a:off x="13245984" y="5799196"/>
            <a:ext cx="898355" cy="910880"/>
          </a:xfrm>
          <a:custGeom>
            <a:avLst/>
            <a:gdLst/>
            <a:ahLst/>
            <a:cxnLst/>
            <a:rect r="r" b="b" t="t" l="l"/>
            <a:pathLst>
              <a:path h="910880" w="898355">
                <a:moveTo>
                  <a:pt x="0" y="0"/>
                </a:moveTo>
                <a:lnTo>
                  <a:pt x="898355" y="0"/>
                </a:lnTo>
                <a:lnTo>
                  <a:pt x="898355" y="910879"/>
                </a:lnTo>
                <a:lnTo>
                  <a:pt x="0" y="910879"/>
                </a:lnTo>
                <a:lnTo>
                  <a:pt x="0" y="0"/>
                </a:lnTo>
                <a:close/>
              </a:path>
            </a:pathLst>
          </a:custGeom>
          <a:blipFill>
            <a:blip r:embed="rId2"/>
            <a:stretch>
              <a:fillRect l="0" t="0" r="0" b="0"/>
            </a:stretch>
          </a:blipFill>
        </p:spPr>
      </p:sp>
      <p:sp>
        <p:nvSpPr>
          <p:cNvPr name="Freeform 7" id="7"/>
          <p:cNvSpPr/>
          <p:nvPr/>
        </p:nvSpPr>
        <p:spPr>
          <a:xfrm flipH="false" flipV="false" rot="0">
            <a:off x="13245984" y="7176800"/>
            <a:ext cx="898355" cy="910880"/>
          </a:xfrm>
          <a:custGeom>
            <a:avLst/>
            <a:gdLst/>
            <a:ahLst/>
            <a:cxnLst/>
            <a:rect r="r" b="b" t="t" l="l"/>
            <a:pathLst>
              <a:path h="910880" w="898355">
                <a:moveTo>
                  <a:pt x="0" y="0"/>
                </a:moveTo>
                <a:lnTo>
                  <a:pt x="898355" y="0"/>
                </a:lnTo>
                <a:lnTo>
                  <a:pt x="898355" y="910880"/>
                </a:lnTo>
                <a:lnTo>
                  <a:pt x="0" y="910880"/>
                </a:lnTo>
                <a:lnTo>
                  <a:pt x="0" y="0"/>
                </a:lnTo>
                <a:close/>
              </a:path>
            </a:pathLst>
          </a:custGeom>
          <a:blipFill>
            <a:blip r:embed="rId2"/>
            <a:stretch>
              <a:fillRect l="0" t="0" r="0" b="0"/>
            </a:stretch>
          </a:blipFill>
        </p:spPr>
      </p:sp>
      <p:grpSp>
        <p:nvGrpSpPr>
          <p:cNvPr name="Group 8" id="8"/>
          <p:cNvGrpSpPr/>
          <p:nvPr/>
        </p:nvGrpSpPr>
        <p:grpSpPr>
          <a:xfrm rot="0">
            <a:off x="0" y="9501749"/>
            <a:ext cx="18288000" cy="785498"/>
            <a:chOff x="0" y="0"/>
            <a:chExt cx="24384000" cy="1047331"/>
          </a:xfrm>
        </p:grpSpPr>
        <p:sp>
          <p:nvSpPr>
            <p:cNvPr name="Freeform 9" id="9"/>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10" id="10"/>
          <p:cNvGrpSpPr/>
          <p:nvPr/>
        </p:nvGrpSpPr>
        <p:grpSpPr>
          <a:xfrm rot="0">
            <a:off x="-304800" y="-482717"/>
            <a:ext cx="2728093" cy="1899533"/>
            <a:chOff x="0" y="0"/>
            <a:chExt cx="3637458" cy="2532710"/>
          </a:xfrm>
        </p:grpSpPr>
        <p:sp>
          <p:nvSpPr>
            <p:cNvPr name="Freeform 11" id="11"/>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3"/>
              <a:stretch>
                <a:fillRect l="0" t="-329" r="-1" b="-327"/>
              </a:stretch>
            </a:blipFill>
          </p:spPr>
        </p:sp>
      </p:grpSp>
      <p:grpSp>
        <p:nvGrpSpPr>
          <p:cNvPr name="Group 12" id="12"/>
          <p:cNvGrpSpPr/>
          <p:nvPr/>
        </p:nvGrpSpPr>
        <p:grpSpPr>
          <a:xfrm rot="0">
            <a:off x="-33176" y="-62465"/>
            <a:ext cx="1933575" cy="1809750"/>
            <a:chOff x="0" y="0"/>
            <a:chExt cx="2578100" cy="2413000"/>
          </a:xfrm>
        </p:grpSpPr>
        <p:sp>
          <p:nvSpPr>
            <p:cNvPr name="Freeform 13" id="13"/>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4"/>
              <a:stretch>
                <a:fillRect l="0" t="-50" r="0" b="-50"/>
              </a:stretch>
            </a:blipFill>
          </p:spPr>
        </p:sp>
      </p:grpSp>
      <p:sp>
        <p:nvSpPr>
          <p:cNvPr name="TextBox 14" id="14"/>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5" id="15"/>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3316694" y="1471719"/>
          <a:ext cx="11658600" cy="4819933"/>
        </p:xfrm>
        <a:graphic>
          <a:graphicData uri="http://schemas.openxmlformats.org/drawingml/2006/table">
            <a:tbl>
              <a:tblPr/>
              <a:tblGrid>
                <a:gridCol w="2487751"/>
                <a:gridCol w="2583290"/>
                <a:gridCol w="1493585"/>
                <a:gridCol w="2568779"/>
                <a:gridCol w="2525195"/>
              </a:tblGrid>
              <a:tr h="1229150">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PROCESO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INDICADOR</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META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RESULTADO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NIVEL DEL CUMPLIMIENTO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r>
              <a:tr h="1132484">
                <a:tc rowSpan="3">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comercial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Crecimiento clientes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362"/>
                        </a:lnSpc>
                        <a:defRPr/>
                      </a:pPr>
                      <a:r>
                        <a:rPr lang="en-US" sz="1687">
                          <a:solidFill>
                            <a:srgbClr val="000000"/>
                          </a:solidFill>
                          <a:latin typeface="Arimo"/>
                          <a:ea typeface="Arimo"/>
                          <a:cs typeface="Arimo"/>
                          <a:sym typeface="Arimo"/>
                        </a:rPr>
                        <a:t>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677"/>
                        </a:lnSpc>
                        <a:defRPr/>
                      </a:pPr>
                      <a:r>
                        <a:rPr lang="en-US" sz="1912">
                          <a:solidFill>
                            <a:srgbClr val="000000"/>
                          </a:solidFill>
                          <a:latin typeface="Tahoma"/>
                          <a:ea typeface="Tahoma"/>
                          <a:cs typeface="Tahoma"/>
                          <a:sym typeface="Tahoma"/>
                        </a:rPr>
                        <a:t>1%</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90"/>
                        </a:lnSpc>
                        <a:defRPr/>
                      </a:pPr>
                      <a:endParaRPr lang="en-US" sz="1100"/>
                    </a:p>
                    <a:p>
                      <a:pPr algn="ctr">
                        <a:lnSpc>
                          <a:spcPts val="1890"/>
                        </a:lnSpc>
                      </a:pPr>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240541">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comercial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Facturación</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362"/>
                        </a:lnSpc>
                        <a:defRPr/>
                      </a:pPr>
                      <a:r>
                        <a:rPr lang="en-US" sz="1687">
                          <a:solidFill>
                            <a:srgbClr val="000000"/>
                          </a:solidFill>
                          <a:latin typeface="Arimo"/>
                          <a:ea typeface="Arimo"/>
                          <a:cs typeface="Arimo"/>
                          <a:sym typeface="Arimo"/>
                        </a:rPr>
                        <a:t>100%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677"/>
                        </a:lnSpc>
                        <a:spcBef>
                          <a:spcPct val="0"/>
                        </a:spcBef>
                        <a:defRPr/>
                      </a:pPr>
                      <a:r>
                        <a:rPr lang="en-US" sz="1912" strike="noStrike" u="none">
                          <a:solidFill>
                            <a:srgbClr val="000000"/>
                          </a:solidFill>
                          <a:latin typeface="Tahoma"/>
                          <a:ea typeface="Tahoma"/>
                          <a:cs typeface="Tahoma"/>
                          <a:sym typeface="Tahoma"/>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90"/>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217758">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comercial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marL="0" indent="0" lvl="0">
                        <a:lnSpc>
                          <a:spcPts val="2362"/>
                        </a:lnSpc>
                        <a:spcBef>
                          <a:spcPct val="0"/>
                        </a:spcBef>
                        <a:defRPr/>
                      </a:pPr>
                      <a:r>
                        <a:rPr lang="en-US" sz="1687" strike="noStrike" u="none">
                          <a:solidFill>
                            <a:srgbClr val="000000"/>
                          </a:solidFill>
                          <a:latin typeface="Arimo"/>
                          <a:ea typeface="Arimo"/>
                          <a:cs typeface="Arimo"/>
                          <a:sym typeface="Arimo"/>
                        </a:rPr>
                        <a:t>Clientes confiables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 Anual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677"/>
                        </a:lnSpc>
                        <a:defRPr/>
                      </a:pPr>
                      <a:r>
                        <a:rPr lang="en-US" sz="1912">
                          <a:solidFill>
                            <a:srgbClr val="000000"/>
                          </a:solidFill>
                          <a:latin typeface="Tahoma"/>
                          <a:ea typeface="Tahoma"/>
                          <a:cs typeface="Tahoma"/>
                          <a:sym typeface="Tahoma"/>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90"/>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bl>
          </a:graphicData>
        </a:graphic>
      </p:graphicFrame>
      <p:sp>
        <p:nvSpPr>
          <p:cNvPr name="TextBox 3" id="3"/>
          <p:cNvSpPr txBox="true"/>
          <p:nvPr/>
        </p:nvSpPr>
        <p:spPr>
          <a:xfrm rot="0">
            <a:off x="4934572"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3.8 </a:t>
            </a:r>
            <a:r>
              <a:rPr lang="en-US" sz="2803" b="true">
                <a:solidFill>
                  <a:srgbClr val="000000"/>
                </a:solidFill>
                <a:latin typeface="Tahoma Bold"/>
                <a:ea typeface="Tahoma Bold"/>
                <a:cs typeface="Tahoma Bold"/>
                <a:sym typeface="Tahoma Bold"/>
              </a:rPr>
              <a:t>RESULTADOS DE SEGUIMIENTO Y MEDICIÓN</a:t>
            </a:r>
          </a:p>
        </p:txBody>
      </p:sp>
      <p:sp>
        <p:nvSpPr>
          <p:cNvPr name="Freeform 4" id="4"/>
          <p:cNvSpPr/>
          <p:nvPr/>
        </p:nvSpPr>
        <p:spPr>
          <a:xfrm flipH="false" flipV="false" rot="0">
            <a:off x="13324140" y="2821288"/>
            <a:ext cx="861018" cy="870814"/>
          </a:xfrm>
          <a:custGeom>
            <a:avLst/>
            <a:gdLst/>
            <a:ahLst/>
            <a:cxnLst/>
            <a:rect r="r" b="b" t="t" l="l"/>
            <a:pathLst>
              <a:path h="870814" w="861018">
                <a:moveTo>
                  <a:pt x="0" y="0"/>
                </a:moveTo>
                <a:lnTo>
                  <a:pt x="861017" y="0"/>
                </a:lnTo>
                <a:lnTo>
                  <a:pt x="861017" y="870815"/>
                </a:lnTo>
                <a:lnTo>
                  <a:pt x="0" y="870815"/>
                </a:lnTo>
                <a:lnTo>
                  <a:pt x="0" y="0"/>
                </a:lnTo>
                <a:close/>
              </a:path>
            </a:pathLst>
          </a:custGeom>
          <a:blipFill>
            <a:blip r:embed="rId2"/>
            <a:stretch>
              <a:fillRect l="0" t="0" r="0" b="0"/>
            </a:stretch>
          </a:blipFill>
        </p:spPr>
      </p:sp>
      <p:sp>
        <p:nvSpPr>
          <p:cNvPr name="Freeform 5" id="5"/>
          <p:cNvSpPr/>
          <p:nvPr/>
        </p:nvSpPr>
        <p:spPr>
          <a:xfrm flipH="false" flipV="false" rot="0">
            <a:off x="13324140" y="4029273"/>
            <a:ext cx="898355" cy="910880"/>
          </a:xfrm>
          <a:custGeom>
            <a:avLst/>
            <a:gdLst/>
            <a:ahLst/>
            <a:cxnLst/>
            <a:rect r="r" b="b" t="t" l="l"/>
            <a:pathLst>
              <a:path h="910880" w="898355">
                <a:moveTo>
                  <a:pt x="0" y="0"/>
                </a:moveTo>
                <a:lnTo>
                  <a:pt x="898355" y="0"/>
                </a:lnTo>
                <a:lnTo>
                  <a:pt x="898355" y="910879"/>
                </a:lnTo>
                <a:lnTo>
                  <a:pt x="0" y="910879"/>
                </a:lnTo>
                <a:lnTo>
                  <a:pt x="0" y="0"/>
                </a:lnTo>
                <a:close/>
              </a:path>
            </a:pathLst>
          </a:custGeom>
          <a:blipFill>
            <a:blip r:embed="rId3"/>
            <a:stretch>
              <a:fillRect l="0" t="0" r="0" b="0"/>
            </a:stretch>
          </a:blipFill>
        </p:spPr>
      </p:sp>
      <p:sp>
        <p:nvSpPr>
          <p:cNvPr name="Freeform 6" id="6"/>
          <p:cNvSpPr/>
          <p:nvPr/>
        </p:nvSpPr>
        <p:spPr>
          <a:xfrm flipH="false" flipV="false" rot="0">
            <a:off x="13324140" y="5277323"/>
            <a:ext cx="898355" cy="910880"/>
          </a:xfrm>
          <a:custGeom>
            <a:avLst/>
            <a:gdLst/>
            <a:ahLst/>
            <a:cxnLst/>
            <a:rect r="r" b="b" t="t" l="l"/>
            <a:pathLst>
              <a:path h="910880" w="898355">
                <a:moveTo>
                  <a:pt x="0" y="0"/>
                </a:moveTo>
                <a:lnTo>
                  <a:pt x="898355" y="0"/>
                </a:lnTo>
                <a:lnTo>
                  <a:pt x="898355" y="910879"/>
                </a:lnTo>
                <a:lnTo>
                  <a:pt x="0" y="910879"/>
                </a:lnTo>
                <a:lnTo>
                  <a:pt x="0" y="0"/>
                </a:lnTo>
                <a:close/>
              </a:path>
            </a:pathLst>
          </a:custGeom>
          <a:blipFill>
            <a:blip r:embed="rId3"/>
            <a:stretch>
              <a:fillRect l="0" t="0" r="0" b="0"/>
            </a:stretch>
          </a:blipFill>
        </p:spPr>
      </p:sp>
      <p:grpSp>
        <p:nvGrpSpPr>
          <p:cNvPr name="Group 7" id="7"/>
          <p:cNvGrpSpPr/>
          <p:nvPr/>
        </p:nvGrpSpPr>
        <p:grpSpPr>
          <a:xfrm rot="0">
            <a:off x="0" y="9501749"/>
            <a:ext cx="18288000" cy="785498"/>
            <a:chOff x="0" y="0"/>
            <a:chExt cx="24384000" cy="1047331"/>
          </a:xfrm>
        </p:grpSpPr>
        <p:sp>
          <p:nvSpPr>
            <p:cNvPr name="Freeform 8" id="8"/>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9" id="9"/>
          <p:cNvGrpSpPr/>
          <p:nvPr/>
        </p:nvGrpSpPr>
        <p:grpSpPr>
          <a:xfrm rot="0">
            <a:off x="-304800" y="-482717"/>
            <a:ext cx="2728093" cy="1899533"/>
            <a:chOff x="0" y="0"/>
            <a:chExt cx="3637458" cy="2532710"/>
          </a:xfrm>
        </p:grpSpPr>
        <p:sp>
          <p:nvSpPr>
            <p:cNvPr name="Freeform 10" id="10"/>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11" id="11"/>
          <p:cNvGrpSpPr/>
          <p:nvPr/>
        </p:nvGrpSpPr>
        <p:grpSpPr>
          <a:xfrm rot="0">
            <a:off x="-33176" y="-62465"/>
            <a:ext cx="1933575" cy="1809750"/>
            <a:chOff x="0" y="0"/>
            <a:chExt cx="2578100" cy="2413000"/>
          </a:xfrm>
        </p:grpSpPr>
        <p:sp>
          <p:nvSpPr>
            <p:cNvPr name="Freeform 12" id="12"/>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3" id="13"/>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4" id="14"/>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3322675" y="1393031"/>
          <a:ext cx="11658600" cy="7366992"/>
        </p:xfrm>
        <a:graphic>
          <a:graphicData uri="http://schemas.openxmlformats.org/drawingml/2006/table">
            <a:tbl>
              <a:tblPr/>
              <a:tblGrid>
                <a:gridCol w="1931433"/>
                <a:gridCol w="3406143"/>
                <a:gridCol w="1455509"/>
                <a:gridCol w="2397435"/>
                <a:gridCol w="2468081"/>
              </a:tblGrid>
              <a:tr h="1225587">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PROCESO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INDICADOR</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META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RESULTADO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NIVEL DEL CUMPLIMIENTO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r>
              <a:tr h="1117843">
                <a:tc rowSpan="6">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Operativa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Cumplimiento de pruebas de vulnerabilidad</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90%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95%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31311">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Operativa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Tahoma"/>
                          <a:ea typeface="Tahoma"/>
                          <a:cs typeface="Tahoma"/>
                          <a:sym typeface="Tahoma"/>
                        </a:rPr>
                        <a:t>Eficacia de pruebas de vulnerabilidad ejecutadas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90%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95%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21548">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Operativa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Siniestralidad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&lt;=5%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1,28%</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31311">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Operativa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Tahoma"/>
                          <a:ea typeface="Tahoma"/>
                          <a:cs typeface="Tahoma"/>
                          <a:sym typeface="Tahoma"/>
                        </a:rPr>
                        <a:t>Eficiencia en la instalación de puestos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80%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17843">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Operativa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Eventos indeseables y perturbadores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21548">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Operativa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Mantenimiento de armas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bl>
          </a:graphicData>
        </a:graphic>
      </p:graphicFrame>
      <p:sp>
        <p:nvSpPr>
          <p:cNvPr name="TextBox 3" id="3"/>
          <p:cNvSpPr txBox="true"/>
          <p:nvPr/>
        </p:nvSpPr>
        <p:spPr>
          <a:xfrm rot="0">
            <a:off x="4934572"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3.8 </a:t>
            </a:r>
            <a:r>
              <a:rPr lang="en-US" sz="2803" b="true">
                <a:solidFill>
                  <a:srgbClr val="000000"/>
                </a:solidFill>
                <a:latin typeface="Tahoma Bold"/>
                <a:ea typeface="Tahoma Bold"/>
                <a:cs typeface="Tahoma Bold"/>
                <a:sym typeface="Tahoma Bold"/>
              </a:rPr>
              <a:t>RESULTADOS DE SEGUIMIENTO Y MEDICIÓN</a:t>
            </a:r>
          </a:p>
        </p:txBody>
      </p:sp>
      <p:sp>
        <p:nvSpPr>
          <p:cNvPr name="Freeform 4" id="4"/>
          <p:cNvSpPr/>
          <p:nvPr/>
        </p:nvSpPr>
        <p:spPr>
          <a:xfrm flipH="false" flipV="false" rot="0">
            <a:off x="13280571" y="2719010"/>
            <a:ext cx="898355" cy="910880"/>
          </a:xfrm>
          <a:custGeom>
            <a:avLst/>
            <a:gdLst/>
            <a:ahLst/>
            <a:cxnLst/>
            <a:rect r="r" b="b" t="t" l="l"/>
            <a:pathLst>
              <a:path h="910880" w="898355">
                <a:moveTo>
                  <a:pt x="0" y="0"/>
                </a:moveTo>
                <a:lnTo>
                  <a:pt x="898355" y="0"/>
                </a:lnTo>
                <a:lnTo>
                  <a:pt x="898355" y="910880"/>
                </a:lnTo>
                <a:lnTo>
                  <a:pt x="0" y="910880"/>
                </a:lnTo>
                <a:lnTo>
                  <a:pt x="0" y="0"/>
                </a:lnTo>
                <a:close/>
              </a:path>
            </a:pathLst>
          </a:custGeom>
          <a:blipFill>
            <a:blip r:embed="rId2"/>
            <a:stretch>
              <a:fillRect l="0" t="0" r="0" b="0"/>
            </a:stretch>
          </a:blipFill>
        </p:spPr>
      </p:sp>
      <p:sp>
        <p:nvSpPr>
          <p:cNvPr name="Freeform 5" id="5"/>
          <p:cNvSpPr/>
          <p:nvPr/>
        </p:nvSpPr>
        <p:spPr>
          <a:xfrm flipH="false" flipV="false" rot="0">
            <a:off x="13280571" y="3877709"/>
            <a:ext cx="898355" cy="910880"/>
          </a:xfrm>
          <a:custGeom>
            <a:avLst/>
            <a:gdLst/>
            <a:ahLst/>
            <a:cxnLst/>
            <a:rect r="r" b="b" t="t" l="l"/>
            <a:pathLst>
              <a:path h="910880" w="898355">
                <a:moveTo>
                  <a:pt x="0" y="0"/>
                </a:moveTo>
                <a:lnTo>
                  <a:pt x="898355" y="0"/>
                </a:lnTo>
                <a:lnTo>
                  <a:pt x="898355" y="910880"/>
                </a:lnTo>
                <a:lnTo>
                  <a:pt x="0" y="910880"/>
                </a:lnTo>
                <a:lnTo>
                  <a:pt x="0" y="0"/>
                </a:lnTo>
                <a:close/>
              </a:path>
            </a:pathLst>
          </a:custGeom>
          <a:blipFill>
            <a:blip r:embed="rId2"/>
            <a:stretch>
              <a:fillRect l="0" t="0" r="0" b="0"/>
            </a:stretch>
          </a:blipFill>
        </p:spPr>
      </p:sp>
      <p:sp>
        <p:nvSpPr>
          <p:cNvPr name="Freeform 6" id="6"/>
          <p:cNvSpPr/>
          <p:nvPr/>
        </p:nvSpPr>
        <p:spPr>
          <a:xfrm flipH="false" flipV="false" rot="0">
            <a:off x="13406212" y="4928680"/>
            <a:ext cx="686989" cy="696567"/>
          </a:xfrm>
          <a:custGeom>
            <a:avLst/>
            <a:gdLst/>
            <a:ahLst/>
            <a:cxnLst/>
            <a:rect r="r" b="b" t="t" l="l"/>
            <a:pathLst>
              <a:path h="696567" w="686989">
                <a:moveTo>
                  <a:pt x="0" y="0"/>
                </a:moveTo>
                <a:lnTo>
                  <a:pt x="686989" y="0"/>
                </a:lnTo>
                <a:lnTo>
                  <a:pt x="686989" y="696567"/>
                </a:lnTo>
                <a:lnTo>
                  <a:pt x="0" y="696567"/>
                </a:lnTo>
                <a:lnTo>
                  <a:pt x="0" y="0"/>
                </a:lnTo>
                <a:close/>
              </a:path>
            </a:pathLst>
          </a:custGeom>
          <a:blipFill>
            <a:blip r:embed="rId2"/>
            <a:stretch>
              <a:fillRect l="0" t="0" r="0" b="0"/>
            </a:stretch>
          </a:blipFill>
        </p:spPr>
      </p:sp>
      <p:sp>
        <p:nvSpPr>
          <p:cNvPr name="Freeform 7" id="7"/>
          <p:cNvSpPr/>
          <p:nvPr/>
        </p:nvSpPr>
        <p:spPr>
          <a:xfrm flipH="false" flipV="false" rot="0">
            <a:off x="13300529" y="5825272"/>
            <a:ext cx="898355" cy="910880"/>
          </a:xfrm>
          <a:custGeom>
            <a:avLst/>
            <a:gdLst/>
            <a:ahLst/>
            <a:cxnLst/>
            <a:rect r="r" b="b" t="t" l="l"/>
            <a:pathLst>
              <a:path h="910880" w="898355">
                <a:moveTo>
                  <a:pt x="0" y="0"/>
                </a:moveTo>
                <a:lnTo>
                  <a:pt x="898355" y="0"/>
                </a:lnTo>
                <a:lnTo>
                  <a:pt x="898355" y="910880"/>
                </a:lnTo>
                <a:lnTo>
                  <a:pt x="0" y="910880"/>
                </a:lnTo>
                <a:lnTo>
                  <a:pt x="0" y="0"/>
                </a:lnTo>
                <a:close/>
              </a:path>
            </a:pathLst>
          </a:custGeom>
          <a:blipFill>
            <a:blip r:embed="rId2"/>
            <a:stretch>
              <a:fillRect l="0" t="0" r="0" b="0"/>
            </a:stretch>
          </a:blipFill>
        </p:spPr>
      </p:sp>
      <p:sp>
        <p:nvSpPr>
          <p:cNvPr name="Freeform 8" id="8"/>
          <p:cNvSpPr/>
          <p:nvPr/>
        </p:nvSpPr>
        <p:spPr>
          <a:xfrm flipH="false" flipV="false" rot="0">
            <a:off x="13300529" y="6879027"/>
            <a:ext cx="898355" cy="910880"/>
          </a:xfrm>
          <a:custGeom>
            <a:avLst/>
            <a:gdLst/>
            <a:ahLst/>
            <a:cxnLst/>
            <a:rect r="r" b="b" t="t" l="l"/>
            <a:pathLst>
              <a:path h="910880" w="898355">
                <a:moveTo>
                  <a:pt x="0" y="0"/>
                </a:moveTo>
                <a:lnTo>
                  <a:pt x="898355" y="0"/>
                </a:lnTo>
                <a:lnTo>
                  <a:pt x="898355" y="910879"/>
                </a:lnTo>
                <a:lnTo>
                  <a:pt x="0" y="910879"/>
                </a:lnTo>
                <a:lnTo>
                  <a:pt x="0" y="0"/>
                </a:lnTo>
                <a:close/>
              </a:path>
            </a:pathLst>
          </a:custGeom>
          <a:blipFill>
            <a:blip r:embed="rId2"/>
            <a:stretch>
              <a:fillRect l="0" t="0" r="0" b="0"/>
            </a:stretch>
          </a:blipFill>
        </p:spPr>
      </p:sp>
      <p:sp>
        <p:nvSpPr>
          <p:cNvPr name="Freeform 9" id="9"/>
          <p:cNvSpPr/>
          <p:nvPr/>
        </p:nvSpPr>
        <p:spPr>
          <a:xfrm flipH="false" flipV="false" rot="0">
            <a:off x="13406212" y="8037556"/>
            <a:ext cx="686989" cy="696567"/>
          </a:xfrm>
          <a:custGeom>
            <a:avLst/>
            <a:gdLst/>
            <a:ahLst/>
            <a:cxnLst/>
            <a:rect r="r" b="b" t="t" l="l"/>
            <a:pathLst>
              <a:path h="696567" w="686989">
                <a:moveTo>
                  <a:pt x="0" y="0"/>
                </a:moveTo>
                <a:lnTo>
                  <a:pt x="686989" y="0"/>
                </a:lnTo>
                <a:lnTo>
                  <a:pt x="686989" y="696567"/>
                </a:lnTo>
                <a:lnTo>
                  <a:pt x="0" y="696567"/>
                </a:lnTo>
                <a:lnTo>
                  <a:pt x="0" y="0"/>
                </a:lnTo>
                <a:close/>
              </a:path>
            </a:pathLst>
          </a:custGeom>
          <a:blipFill>
            <a:blip r:embed="rId2"/>
            <a:stretch>
              <a:fillRect l="0" t="0" r="0" b="0"/>
            </a:stretch>
          </a:blipFill>
        </p:spPr>
      </p:sp>
      <p:grpSp>
        <p:nvGrpSpPr>
          <p:cNvPr name="Group 10" id="10"/>
          <p:cNvGrpSpPr/>
          <p:nvPr/>
        </p:nvGrpSpPr>
        <p:grpSpPr>
          <a:xfrm rot="0">
            <a:off x="0" y="9501749"/>
            <a:ext cx="18288000" cy="785498"/>
            <a:chOff x="0" y="0"/>
            <a:chExt cx="24384000" cy="1047331"/>
          </a:xfrm>
        </p:grpSpPr>
        <p:sp>
          <p:nvSpPr>
            <p:cNvPr name="Freeform 11" id="11"/>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12" id="12"/>
          <p:cNvGrpSpPr/>
          <p:nvPr/>
        </p:nvGrpSpPr>
        <p:grpSpPr>
          <a:xfrm rot="0">
            <a:off x="-304800" y="-482717"/>
            <a:ext cx="2728093" cy="1899533"/>
            <a:chOff x="0" y="0"/>
            <a:chExt cx="3637458" cy="2532710"/>
          </a:xfrm>
        </p:grpSpPr>
        <p:sp>
          <p:nvSpPr>
            <p:cNvPr name="Freeform 13" id="13"/>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3"/>
              <a:stretch>
                <a:fillRect l="0" t="-329" r="-1" b="-327"/>
              </a:stretch>
            </a:blipFill>
          </p:spPr>
        </p:sp>
      </p:grpSp>
      <p:grpSp>
        <p:nvGrpSpPr>
          <p:cNvPr name="Group 14" id="14"/>
          <p:cNvGrpSpPr/>
          <p:nvPr/>
        </p:nvGrpSpPr>
        <p:grpSpPr>
          <a:xfrm rot="0">
            <a:off x="-33176" y="-62465"/>
            <a:ext cx="1933575" cy="1809750"/>
            <a:chOff x="0" y="0"/>
            <a:chExt cx="2578100" cy="2413000"/>
          </a:xfrm>
        </p:grpSpPr>
        <p:sp>
          <p:nvSpPr>
            <p:cNvPr name="Freeform 15" id="15"/>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4"/>
              <a:stretch>
                <a:fillRect l="0" t="-50" r="0" b="-50"/>
              </a:stretch>
            </a:blipFill>
          </p:spPr>
        </p:sp>
      </p:grpSp>
      <p:sp>
        <p:nvSpPr>
          <p:cNvPr name="TextBox 16" id="16"/>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7" id="17"/>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3601230" y="1733782"/>
          <a:ext cx="11500868" cy="5717367"/>
        </p:xfrm>
        <a:graphic>
          <a:graphicData uri="http://schemas.openxmlformats.org/drawingml/2006/table">
            <a:tbl>
              <a:tblPr/>
              <a:tblGrid>
                <a:gridCol w="1654777"/>
                <a:gridCol w="3660152"/>
                <a:gridCol w="1557117"/>
                <a:gridCol w="2137353"/>
                <a:gridCol w="2491469"/>
              </a:tblGrid>
              <a:tr h="1227530">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PROCESO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INDICADOR</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META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RESULTADO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NIVEL DEL CUMPLIMIENTO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r>
              <a:tr h="1110910">
                <a:tc rowSpan="4">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Humana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Cobertura de capacitación</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&gt;80%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94%</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39696">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Humana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marL="0" indent="0" lvl="0">
                        <a:lnSpc>
                          <a:spcPts val="2362"/>
                        </a:lnSpc>
                        <a:spcBef>
                          <a:spcPct val="0"/>
                        </a:spcBef>
                        <a:defRPr/>
                      </a:pPr>
                      <a:r>
                        <a:rPr lang="en-US" sz="1687" strike="noStrike" u="none">
                          <a:solidFill>
                            <a:srgbClr val="000000"/>
                          </a:solidFill>
                          <a:latin typeface="Arimo"/>
                          <a:ea typeface="Arimo"/>
                          <a:cs typeface="Arimo"/>
                          <a:sym typeface="Arimo"/>
                        </a:rPr>
                        <a:t>Eficacia de la formación</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&gt;90%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19615">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Humana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marL="0" indent="0" lvl="0">
                        <a:lnSpc>
                          <a:spcPts val="2362"/>
                        </a:lnSpc>
                        <a:spcBef>
                          <a:spcPct val="0"/>
                        </a:spcBef>
                        <a:defRPr/>
                      </a:pPr>
                      <a:r>
                        <a:rPr lang="en-US" sz="1687" strike="noStrike" u="none">
                          <a:solidFill>
                            <a:srgbClr val="000000"/>
                          </a:solidFill>
                          <a:latin typeface="Arimo"/>
                          <a:ea typeface="Arimo"/>
                          <a:cs typeface="Arimo"/>
                          <a:sym typeface="Arimo"/>
                        </a:rPr>
                        <a:t>Cobertura en capacitación derechos humanos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19615">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Humana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Cumplimiento de programas de capacitación</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&gt;90%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96%</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bl>
          </a:graphicData>
        </a:graphic>
      </p:graphicFrame>
      <p:sp>
        <p:nvSpPr>
          <p:cNvPr name="Freeform 3" id="3"/>
          <p:cNvSpPr/>
          <p:nvPr/>
        </p:nvSpPr>
        <p:spPr>
          <a:xfrm flipH="false" flipV="false" rot="0">
            <a:off x="13414177" y="3063225"/>
            <a:ext cx="898355" cy="910880"/>
          </a:xfrm>
          <a:custGeom>
            <a:avLst/>
            <a:gdLst/>
            <a:ahLst/>
            <a:cxnLst/>
            <a:rect r="r" b="b" t="t" l="l"/>
            <a:pathLst>
              <a:path h="910880" w="898355">
                <a:moveTo>
                  <a:pt x="0" y="0"/>
                </a:moveTo>
                <a:lnTo>
                  <a:pt x="898355" y="0"/>
                </a:lnTo>
                <a:lnTo>
                  <a:pt x="898355" y="910880"/>
                </a:lnTo>
                <a:lnTo>
                  <a:pt x="0" y="910880"/>
                </a:lnTo>
                <a:lnTo>
                  <a:pt x="0" y="0"/>
                </a:lnTo>
                <a:close/>
              </a:path>
            </a:pathLst>
          </a:custGeom>
          <a:blipFill>
            <a:blip r:embed="rId2"/>
            <a:stretch>
              <a:fillRect l="0" t="0" r="0" b="0"/>
            </a:stretch>
          </a:blipFill>
        </p:spPr>
      </p:sp>
      <p:sp>
        <p:nvSpPr>
          <p:cNvPr name="TextBox 4" id="4"/>
          <p:cNvSpPr txBox="true"/>
          <p:nvPr/>
        </p:nvSpPr>
        <p:spPr>
          <a:xfrm rot="0">
            <a:off x="4875871"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3.8 </a:t>
            </a:r>
            <a:r>
              <a:rPr lang="en-US" sz="2803" b="true">
                <a:solidFill>
                  <a:srgbClr val="000000"/>
                </a:solidFill>
                <a:latin typeface="Tahoma Bold"/>
                <a:ea typeface="Tahoma Bold"/>
                <a:cs typeface="Tahoma Bold"/>
                <a:sym typeface="Tahoma Bold"/>
              </a:rPr>
              <a:t>RESULTADOS DE SEGUIMIENTO Y MEDICIÓN</a:t>
            </a:r>
          </a:p>
        </p:txBody>
      </p:sp>
      <p:sp>
        <p:nvSpPr>
          <p:cNvPr name="Freeform 5" id="5"/>
          <p:cNvSpPr/>
          <p:nvPr/>
        </p:nvSpPr>
        <p:spPr>
          <a:xfrm flipH="false" flipV="false" rot="0">
            <a:off x="13414177" y="4174130"/>
            <a:ext cx="898355" cy="910880"/>
          </a:xfrm>
          <a:custGeom>
            <a:avLst/>
            <a:gdLst/>
            <a:ahLst/>
            <a:cxnLst/>
            <a:rect r="r" b="b" t="t" l="l"/>
            <a:pathLst>
              <a:path h="910880" w="898355">
                <a:moveTo>
                  <a:pt x="0" y="0"/>
                </a:moveTo>
                <a:lnTo>
                  <a:pt x="898355" y="0"/>
                </a:lnTo>
                <a:lnTo>
                  <a:pt x="898355" y="910880"/>
                </a:lnTo>
                <a:lnTo>
                  <a:pt x="0" y="910880"/>
                </a:lnTo>
                <a:lnTo>
                  <a:pt x="0" y="0"/>
                </a:lnTo>
                <a:close/>
              </a:path>
            </a:pathLst>
          </a:custGeom>
          <a:blipFill>
            <a:blip r:embed="rId2"/>
            <a:stretch>
              <a:fillRect l="0" t="0" r="0" b="0"/>
            </a:stretch>
          </a:blipFill>
        </p:spPr>
      </p:sp>
      <p:sp>
        <p:nvSpPr>
          <p:cNvPr name="Freeform 6" id="6"/>
          <p:cNvSpPr/>
          <p:nvPr/>
        </p:nvSpPr>
        <p:spPr>
          <a:xfrm flipH="false" flipV="false" rot="0">
            <a:off x="13414177" y="5285035"/>
            <a:ext cx="898355" cy="910880"/>
          </a:xfrm>
          <a:custGeom>
            <a:avLst/>
            <a:gdLst/>
            <a:ahLst/>
            <a:cxnLst/>
            <a:rect r="r" b="b" t="t" l="l"/>
            <a:pathLst>
              <a:path h="910880" w="898355">
                <a:moveTo>
                  <a:pt x="0" y="0"/>
                </a:moveTo>
                <a:lnTo>
                  <a:pt x="898355" y="0"/>
                </a:lnTo>
                <a:lnTo>
                  <a:pt x="898355" y="910879"/>
                </a:lnTo>
                <a:lnTo>
                  <a:pt x="0" y="910879"/>
                </a:lnTo>
                <a:lnTo>
                  <a:pt x="0" y="0"/>
                </a:lnTo>
                <a:close/>
              </a:path>
            </a:pathLst>
          </a:custGeom>
          <a:blipFill>
            <a:blip r:embed="rId2"/>
            <a:stretch>
              <a:fillRect l="0" t="0" r="0" b="0"/>
            </a:stretch>
          </a:blipFill>
        </p:spPr>
      </p:sp>
      <p:sp>
        <p:nvSpPr>
          <p:cNvPr name="Freeform 7" id="7"/>
          <p:cNvSpPr/>
          <p:nvPr/>
        </p:nvSpPr>
        <p:spPr>
          <a:xfrm flipH="false" flipV="false" rot="0">
            <a:off x="13414177" y="6396832"/>
            <a:ext cx="898355" cy="910880"/>
          </a:xfrm>
          <a:custGeom>
            <a:avLst/>
            <a:gdLst/>
            <a:ahLst/>
            <a:cxnLst/>
            <a:rect r="r" b="b" t="t" l="l"/>
            <a:pathLst>
              <a:path h="910880" w="898355">
                <a:moveTo>
                  <a:pt x="0" y="0"/>
                </a:moveTo>
                <a:lnTo>
                  <a:pt x="898355" y="0"/>
                </a:lnTo>
                <a:lnTo>
                  <a:pt x="898355" y="910880"/>
                </a:lnTo>
                <a:lnTo>
                  <a:pt x="0" y="910880"/>
                </a:lnTo>
                <a:lnTo>
                  <a:pt x="0" y="0"/>
                </a:lnTo>
                <a:close/>
              </a:path>
            </a:pathLst>
          </a:custGeom>
          <a:blipFill>
            <a:blip r:embed="rId2"/>
            <a:stretch>
              <a:fillRect l="0" t="0" r="0" b="0"/>
            </a:stretch>
          </a:blipFill>
        </p:spPr>
      </p:sp>
      <p:grpSp>
        <p:nvGrpSpPr>
          <p:cNvPr name="Group 8" id="8"/>
          <p:cNvGrpSpPr/>
          <p:nvPr/>
        </p:nvGrpSpPr>
        <p:grpSpPr>
          <a:xfrm rot="0">
            <a:off x="0" y="9501749"/>
            <a:ext cx="18288000" cy="785498"/>
            <a:chOff x="0" y="0"/>
            <a:chExt cx="24384000" cy="1047331"/>
          </a:xfrm>
        </p:grpSpPr>
        <p:sp>
          <p:nvSpPr>
            <p:cNvPr name="Freeform 9" id="9"/>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10" id="10"/>
          <p:cNvGrpSpPr/>
          <p:nvPr/>
        </p:nvGrpSpPr>
        <p:grpSpPr>
          <a:xfrm rot="0">
            <a:off x="-304800" y="-482717"/>
            <a:ext cx="2728093" cy="1899533"/>
            <a:chOff x="0" y="0"/>
            <a:chExt cx="3637458" cy="2532710"/>
          </a:xfrm>
        </p:grpSpPr>
        <p:sp>
          <p:nvSpPr>
            <p:cNvPr name="Freeform 11" id="11"/>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3"/>
              <a:stretch>
                <a:fillRect l="0" t="-329" r="-1" b="-327"/>
              </a:stretch>
            </a:blipFill>
          </p:spPr>
        </p:sp>
      </p:grpSp>
      <p:grpSp>
        <p:nvGrpSpPr>
          <p:cNvPr name="Group 12" id="12"/>
          <p:cNvGrpSpPr/>
          <p:nvPr/>
        </p:nvGrpSpPr>
        <p:grpSpPr>
          <a:xfrm rot="0">
            <a:off x="-33176" y="-62465"/>
            <a:ext cx="1933575" cy="1809750"/>
            <a:chOff x="0" y="0"/>
            <a:chExt cx="2578100" cy="2413000"/>
          </a:xfrm>
        </p:grpSpPr>
        <p:sp>
          <p:nvSpPr>
            <p:cNvPr name="Freeform 13" id="13"/>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4"/>
              <a:stretch>
                <a:fillRect l="0" t="-50" r="0" b="-50"/>
              </a:stretch>
            </a:blipFill>
          </p:spPr>
        </p:sp>
      </p:grpSp>
      <p:sp>
        <p:nvSpPr>
          <p:cNvPr name="TextBox 14" id="14"/>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5" id="15"/>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3772550" y="1986742"/>
          <a:ext cx="10758850" cy="5471702"/>
        </p:xfrm>
        <a:graphic>
          <a:graphicData uri="http://schemas.openxmlformats.org/drawingml/2006/table">
            <a:tbl>
              <a:tblPr/>
              <a:tblGrid>
                <a:gridCol w="1655177"/>
                <a:gridCol w="2967020"/>
                <a:gridCol w="1354367"/>
                <a:gridCol w="2019379"/>
                <a:gridCol w="2762908"/>
              </a:tblGrid>
              <a:tr h="1227920">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PROCESO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INDICADOR</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META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RESULTADO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NIVEL DEL CUMPLIMIENTO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r>
              <a:tr h="1119971">
                <a:tc rowSpan="4">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Humana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Calificación de desempeño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59376">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Humana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PQRS internas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&lt;=15%</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19971">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Humana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Acreditación personal operativo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44464">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Humana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defRPr/>
                      </a:pPr>
                      <a:r>
                        <a:rPr lang="en-US" sz="1687">
                          <a:solidFill>
                            <a:srgbClr val="000000"/>
                          </a:solidFill>
                          <a:latin typeface="Arimo"/>
                          <a:ea typeface="Arimo"/>
                          <a:cs typeface="Arimo"/>
                          <a:sym typeface="Arimo"/>
                        </a:rPr>
                        <a:t>Producto no conforme</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362"/>
                        </a:lnSpc>
                        <a:spcBef>
                          <a:spcPct val="0"/>
                        </a:spcBef>
                        <a:defRPr/>
                      </a:pPr>
                      <a:r>
                        <a:rPr lang="en-US" sz="1687">
                          <a:solidFill>
                            <a:srgbClr val="000000"/>
                          </a:solidFill>
                          <a:latin typeface="Arimo"/>
                          <a:ea typeface="Arimo"/>
                          <a:cs typeface="Arimo"/>
                          <a:sym typeface="Arimo"/>
                        </a:rPr>
                        <a:t>&lt;= 8%</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2%</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bl>
          </a:graphicData>
        </a:graphic>
      </p:graphicFrame>
      <p:sp>
        <p:nvSpPr>
          <p:cNvPr name="TextBox 3" id="3"/>
          <p:cNvSpPr txBox="true"/>
          <p:nvPr/>
        </p:nvSpPr>
        <p:spPr>
          <a:xfrm rot="0">
            <a:off x="4744072" y="612157"/>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3.8 </a:t>
            </a:r>
            <a:r>
              <a:rPr lang="en-US" sz="2803" b="true">
                <a:solidFill>
                  <a:srgbClr val="000000"/>
                </a:solidFill>
                <a:latin typeface="Tahoma Bold"/>
                <a:ea typeface="Tahoma Bold"/>
                <a:cs typeface="Tahoma Bold"/>
                <a:sym typeface="Tahoma Bold"/>
              </a:rPr>
              <a:t>RESULTADOS DE SEGUIMIENTO Y MEDICIÓN</a:t>
            </a:r>
          </a:p>
        </p:txBody>
      </p:sp>
      <p:sp>
        <p:nvSpPr>
          <p:cNvPr name="Freeform 4" id="4"/>
          <p:cNvSpPr/>
          <p:nvPr/>
        </p:nvSpPr>
        <p:spPr>
          <a:xfrm flipH="false" flipV="false" rot="0">
            <a:off x="12792522" y="3346215"/>
            <a:ext cx="705596" cy="715434"/>
          </a:xfrm>
          <a:custGeom>
            <a:avLst/>
            <a:gdLst/>
            <a:ahLst/>
            <a:cxnLst/>
            <a:rect r="r" b="b" t="t" l="l"/>
            <a:pathLst>
              <a:path h="715434" w="705596">
                <a:moveTo>
                  <a:pt x="0" y="0"/>
                </a:moveTo>
                <a:lnTo>
                  <a:pt x="705596" y="0"/>
                </a:lnTo>
                <a:lnTo>
                  <a:pt x="705596" y="715434"/>
                </a:lnTo>
                <a:lnTo>
                  <a:pt x="0" y="715434"/>
                </a:lnTo>
                <a:lnTo>
                  <a:pt x="0" y="0"/>
                </a:lnTo>
                <a:close/>
              </a:path>
            </a:pathLst>
          </a:custGeom>
          <a:blipFill>
            <a:blip r:embed="rId2"/>
            <a:stretch>
              <a:fillRect l="0" t="0" r="0" b="0"/>
            </a:stretch>
          </a:blipFill>
        </p:spPr>
      </p:sp>
      <p:sp>
        <p:nvSpPr>
          <p:cNvPr name="Freeform 5" id="5"/>
          <p:cNvSpPr/>
          <p:nvPr/>
        </p:nvSpPr>
        <p:spPr>
          <a:xfrm flipH="false" flipV="false" rot="0">
            <a:off x="12784149" y="4421490"/>
            <a:ext cx="672451" cy="681826"/>
          </a:xfrm>
          <a:custGeom>
            <a:avLst/>
            <a:gdLst/>
            <a:ahLst/>
            <a:cxnLst/>
            <a:rect r="r" b="b" t="t" l="l"/>
            <a:pathLst>
              <a:path h="681826" w="672451">
                <a:moveTo>
                  <a:pt x="0" y="0"/>
                </a:moveTo>
                <a:lnTo>
                  <a:pt x="672451" y="0"/>
                </a:lnTo>
                <a:lnTo>
                  <a:pt x="672451" y="681826"/>
                </a:lnTo>
                <a:lnTo>
                  <a:pt x="0" y="681826"/>
                </a:lnTo>
                <a:lnTo>
                  <a:pt x="0" y="0"/>
                </a:lnTo>
                <a:close/>
              </a:path>
            </a:pathLst>
          </a:custGeom>
          <a:blipFill>
            <a:blip r:embed="rId2"/>
            <a:stretch>
              <a:fillRect l="0" t="0" r="0" b="0"/>
            </a:stretch>
          </a:blipFill>
        </p:spPr>
      </p:sp>
      <p:sp>
        <p:nvSpPr>
          <p:cNvPr name="Freeform 6" id="6"/>
          <p:cNvSpPr/>
          <p:nvPr/>
        </p:nvSpPr>
        <p:spPr>
          <a:xfrm flipH="false" flipV="false" rot="0">
            <a:off x="12767982" y="5399658"/>
            <a:ext cx="688618" cy="698219"/>
          </a:xfrm>
          <a:custGeom>
            <a:avLst/>
            <a:gdLst/>
            <a:ahLst/>
            <a:cxnLst/>
            <a:rect r="r" b="b" t="t" l="l"/>
            <a:pathLst>
              <a:path h="698219" w="688618">
                <a:moveTo>
                  <a:pt x="0" y="0"/>
                </a:moveTo>
                <a:lnTo>
                  <a:pt x="688618" y="0"/>
                </a:lnTo>
                <a:lnTo>
                  <a:pt x="688618" y="698218"/>
                </a:lnTo>
                <a:lnTo>
                  <a:pt x="0" y="698218"/>
                </a:lnTo>
                <a:lnTo>
                  <a:pt x="0" y="0"/>
                </a:lnTo>
                <a:close/>
              </a:path>
            </a:pathLst>
          </a:custGeom>
          <a:blipFill>
            <a:blip r:embed="rId2"/>
            <a:stretch>
              <a:fillRect l="0" t="0" r="0" b="0"/>
            </a:stretch>
          </a:blipFill>
        </p:spPr>
      </p:sp>
      <p:sp>
        <p:nvSpPr>
          <p:cNvPr name="Freeform 7" id="7"/>
          <p:cNvSpPr/>
          <p:nvPr/>
        </p:nvSpPr>
        <p:spPr>
          <a:xfrm flipH="false" flipV="false" rot="0">
            <a:off x="12784728" y="6546187"/>
            <a:ext cx="671872" cy="681239"/>
          </a:xfrm>
          <a:custGeom>
            <a:avLst/>
            <a:gdLst/>
            <a:ahLst/>
            <a:cxnLst/>
            <a:rect r="r" b="b" t="t" l="l"/>
            <a:pathLst>
              <a:path h="681239" w="671872">
                <a:moveTo>
                  <a:pt x="0" y="0"/>
                </a:moveTo>
                <a:lnTo>
                  <a:pt x="671872" y="0"/>
                </a:lnTo>
                <a:lnTo>
                  <a:pt x="671872" y="681239"/>
                </a:lnTo>
                <a:lnTo>
                  <a:pt x="0" y="681239"/>
                </a:lnTo>
                <a:lnTo>
                  <a:pt x="0" y="0"/>
                </a:lnTo>
                <a:close/>
              </a:path>
            </a:pathLst>
          </a:custGeom>
          <a:blipFill>
            <a:blip r:embed="rId2"/>
            <a:stretch>
              <a:fillRect l="0" t="0" r="0" b="0"/>
            </a:stretch>
          </a:blipFill>
        </p:spPr>
      </p:sp>
      <p:grpSp>
        <p:nvGrpSpPr>
          <p:cNvPr name="Group 8" id="8"/>
          <p:cNvGrpSpPr/>
          <p:nvPr/>
        </p:nvGrpSpPr>
        <p:grpSpPr>
          <a:xfrm rot="0">
            <a:off x="0" y="9501749"/>
            <a:ext cx="18288000" cy="785498"/>
            <a:chOff x="0" y="0"/>
            <a:chExt cx="24384000" cy="1047331"/>
          </a:xfrm>
        </p:grpSpPr>
        <p:sp>
          <p:nvSpPr>
            <p:cNvPr name="Freeform 9" id="9"/>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10" id="10"/>
          <p:cNvGrpSpPr/>
          <p:nvPr/>
        </p:nvGrpSpPr>
        <p:grpSpPr>
          <a:xfrm rot="0">
            <a:off x="-304800" y="-482717"/>
            <a:ext cx="2728093" cy="1899533"/>
            <a:chOff x="0" y="0"/>
            <a:chExt cx="3637458" cy="2532710"/>
          </a:xfrm>
        </p:grpSpPr>
        <p:sp>
          <p:nvSpPr>
            <p:cNvPr name="Freeform 11" id="11"/>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3"/>
              <a:stretch>
                <a:fillRect l="0" t="-329" r="-1" b="-327"/>
              </a:stretch>
            </a:blipFill>
          </p:spPr>
        </p:sp>
      </p:grpSp>
      <p:grpSp>
        <p:nvGrpSpPr>
          <p:cNvPr name="Group 12" id="12"/>
          <p:cNvGrpSpPr/>
          <p:nvPr/>
        </p:nvGrpSpPr>
        <p:grpSpPr>
          <a:xfrm rot="0">
            <a:off x="-33176" y="-62465"/>
            <a:ext cx="1933575" cy="1809750"/>
            <a:chOff x="0" y="0"/>
            <a:chExt cx="2578100" cy="2413000"/>
          </a:xfrm>
        </p:grpSpPr>
        <p:sp>
          <p:nvSpPr>
            <p:cNvPr name="Freeform 13" id="13"/>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4"/>
              <a:stretch>
                <a:fillRect l="0" t="-50" r="0" b="-50"/>
              </a:stretch>
            </a:blipFill>
          </p:spPr>
        </p:sp>
      </p:grpSp>
      <p:sp>
        <p:nvSpPr>
          <p:cNvPr name="TextBox 14" id="14"/>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5" id="15"/>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3124325" y="1848929"/>
          <a:ext cx="11658600" cy="3482578"/>
        </p:xfrm>
        <a:graphic>
          <a:graphicData uri="http://schemas.openxmlformats.org/drawingml/2006/table">
            <a:tbl>
              <a:tblPr/>
              <a:tblGrid>
                <a:gridCol w="2659095"/>
                <a:gridCol w="2678481"/>
                <a:gridCol w="1455509"/>
                <a:gridCol w="2359358"/>
                <a:gridCol w="2506157"/>
              </a:tblGrid>
              <a:tr h="1233131">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PROCESO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INDICADOR</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META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RESULTADO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NIVEL DEL CUMPLIMIENTO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r>
              <a:tr h="1124724">
                <a:tc rowSpan="2">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Administrativa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marL="0" indent="0" lvl="0">
                        <a:lnSpc>
                          <a:spcPts val="2362"/>
                        </a:lnSpc>
                        <a:spcBef>
                          <a:spcPct val="0"/>
                        </a:spcBef>
                        <a:defRPr/>
                      </a:pPr>
                      <a:r>
                        <a:rPr lang="en-US" sz="1687" strike="noStrike" u="none">
                          <a:solidFill>
                            <a:srgbClr val="000000"/>
                          </a:solidFill>
                          <a:latin typeface="Arimo"/>
                          <a:ea typeface="Arimo"/>
                          <a:cs typeface="Arimo"/>
                          <a:sym typeface="Arimo"/>
                        </a:rPr>
                        <a:t>Proveedores confiables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86%</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124724">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Gestión Administrativa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marL="0" indent="0" lvl="0">
                        <a:lnSpc>
                          <a:spcPts val="2362"/>
                        </a:lnSpc>
                        <a:spcBef>
                          <a:spcPct val="0"/>
                        </a:spcBef>
                        <a:defRPr/>
                      </a:pPr>
                      <a:r>
                        <a:rPr lang="en-US" sz="1687">
                          <a:solidFill>
                            <a:srgbClr val="000000"/>
                          </a:solidFill>
                          <a:latin typeface="Arimo"/>
                          <a:ea typeface="Arimo"/>
                          <a:cs typeface="Arimo"/>
                          <a:sym typeface="Arimo"/>
                        </a:rPr>
                        <a:t>Calificación de proveedores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85,7%</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bl>
          </a:graphicData>
        </a:graphic>
      </p:graphicFrame>
      <p:sp>
        <p:nvSpPr>
          <p:cNvPr name="Freeform 3" id="3"/>
          <p:cNvSpPr/>
          <p:nvPr/>
        </p:nvSpPr>
        <p:spPr>
          <a:xfrm flipH="false" flipV="false" rot="0">
            <a:off x="13059043" y="3154811"/>
            <a:ext cx="861018" cy="870814"/>
          </a:xfrm>
          <a:custGeom>
            <a:avLst/>
            <a:gdLst/>
            <a:ahLst/>
            <a:cxnLst/>
            <a:rect r="r" b="b" t="t" l="l"/>
            <a:pathLst>
              <a:path h="870814" w="861018">
                <a:moveTo>
                  <a:pt x="0" y="0"/>
                </a:moveTo>
                <a:lnTo>
                  <a:pt x="861018" y="0"/>
                </a:lnTo>
                <a:lnTo>
                  <a:pt x="861018" y="870814"/>
                </a:lnTo>
                <a:lnTo>
                  <a:pt x="0" y="870814"/>
                </a:lnTo>
                <a:lnTo>
                  <a:pt x="0" y="0"/>
                </a:lnTo>
                <a:close/>
              </a:path>
            </a:pathLst>
          </a:custGeom>
          <a:blipFill>
            <a:blip r:embed="rId2"/>
            <a:stretch>
              <a:fillRect l="0" t="0" r="0" b="0"/>
            </a:stretch>
          </a:blipFill>
        </p:spPr>
      </p:sp>
      <p:sp>
        <p:nvSpPr>
          <p:cNvPr name="TextBox 4" id="4"/>
          <p:cNvSpPr txBox="true"/>
          <p:nvPr/>
        </p:nvSpPr>
        <p:spPr>
          <a:xfrm rot="0">
            <a:off x="4932578"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3.8 </a:t>
            </a:r>
            <a:r>
              <a:rPr lang="en-US" sz="2803" b="true">
                <a:solidFill>
                  <a:srgbClr val="000000"/>
                </a:solidFill>
                <a:latin typeface="Tahoma Bold"/>
                <a:ea typeface="Tahoma Bold"/>
                <a:cs typeface="Tahoma Bold"/>
                <a:sym typeface="Tahoma Bold"/>
              </a:rPr>
              <a:t>RESULTADOS DE SEGUIMIENTO Y MEDICIÓN</a:t>
            </a:r>
          </a:p>
        </p:txBody>
      </p:sp>
      <p:sp>
        <p:nvSpPr>
          <p:cNvPr name="Freeform 5" id="5"/>
          <p:cNvSpPr/>
          <p:nvPr/>
        </p:nvSpPr>
        <p:spPr>
          <a:xfrm flipH="false" flipV="false" rot="0">
            <a:off x="13059043" y="4272686"/>
            <a:ext cx="861018" cy="870814"/>
          </a:xfrm>
          <a:custGeom>
            <a:avLst/>
            <a:gdLst/>
            <a:ahLst/>
            <a:cxnLst/>
            <a:rect r="r" b="b" t="t" l="l"/>
            <a:pathLst>
              <a:path h="870814" w="861018">
                <a:moveTo>
                  <a:pt x="0" y="0"/>
                </a:moveTo>
                <a:lnTo>
                  <a:pt x="861018" y="0"/>
                </a:lnTo>
                <a:lnTo>
                  <a:pt x="861018" y="870814"/>
                </a:lnTo>
                <a:lnTo>
                  <a:pt x="0" y="870814"/>
                </a:lnTo>
                <a:lnTo>
                  <a:pt x="0" y="0"/>
                </a:lnTo>
                <a:close/>
              </a:path>
            </a:pathLst>
          </a:custGeom>
          <a:blipFill>
            <a:blip r:embed="rId2"/>
            <a:stretch>
              <a:fillRect l="0" t="0" r="0" b="0"/>
            </a:stretch>
          </a:blipFill>
        </p:spPr>
      </p:sp>
      <p:grpSp>
        <p:nvGrpSpPr>
          <p:cNvPr name="Group 6" id="6"/>
          <p:cNvGrpSpPr/>
          <p:nvPr/>
        </p:nvGrpSpPr>
        <p:grpSpPr>
          <a:xfrm rot="0">
            <a:off x="0" y="9501749"/>
            <a:ext cx="18288000" cy="785498"/>
            <a:chOff x="0" y="0"/>
            <a:chExt cx="24384000" cy="1047331"/>
          </a:xfrm>
        </p:grpSpPr>
        <p:sp>
          <p:nvSpPr>
            <p:cNvPr name="Freeform 7" id="7"/>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8" id="8"/>
          <p:cNvGrpSpPr/>
          <p:nvPr/>
        </p:nvGrpSpPr>
        <p:grpSpPr>
          <a:xfrm rot="0">
            <a:off x="-304800" y="-482717"/>
            <a:ext cx="2728093" cy="1899533"/>
            <a:chOff x="0" y="0"/>
            <a:chExt cx="3637458" cy="2532710"/>
          </a:xfrm>
        </p:grpSpPr>
        <p:sp>
          <p:nvSpPr>
            <p:cNvPr name="Freeform 9" id="9"/>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3"/>
              <a:stretch>
                <a:fillRect l="0" t="-329" r="-1" b="-327"/>
              </a:stretch>
            </a:blipFill>
          </p:spPr>
        </p:sp>
      </p:grpSp>
      <p:grpSp>
        <p:nvGrpSpPr>
          <p:cNvPr name="Group 10" id="10"/>
          <p:cNvGrpSpPr/>
          <p:nvPr/>
        </p:nvGrpSpPr>
        <p:grpSpPr>
          <a:xfrm rot="0">
            <a:off x="-33176" y="-62465"/>
            <a:ext cx="1933575" cy="1809750"/>
            <a:chOff x="0" y="0"/>
            <a:chExt cx="2578100" cy="2413000"/>
          </a:xfrm>
        </p:grpSpPr>
        <p:sp>
          <p:nvSpPr>
            <p:cNvPr name="Freeform 11" id="11"/>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4"/>
              <a:stretch>
                <a:fillRect l="0" t="-50" r="0" b="-50"/>
              </a:stretch>
            </a:blipFill>
          </p:spPr>
        </p:sp>
      </p:grpSp>
      <p:sp>
        <p:nvSpPr>
          <p:cNvPr name="TextBox 12" id="12"/>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3" id="13"/>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3124325" y="1848929"/>
          <a:ext cx="11658600" cy="4299645"/>
        </p:xfrm>
        <a:graphic>
          <a:graphicData uri="http://schemas.openxmlformats.org/drawingml/2006/table">
            <a:tbl>
              <a:tblPr/>
              <a:tblGrid>
                <a:gridCol w="2659095"/>
                <a:gridCol w="2678481"/>
                <a:gridCol w="1455509"/>
                <a:gridCol w="2359358"/>
                <a:gridCol w="2506157"/>
              </a:tblGrid>
              <a:tr h="1230401">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PROCESO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INDICADOR</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META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RESULTADO </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c>
                  <a:txBody>
                    <a:bodyPr anchor="t" rtlCol="false"/>
                    <a:lstStyle/>
                    <a:p>
                      <a:pPr algn="ctr">
                        <a:lnSpc>
                          <a:spcPts val="2677"/>
                        </a:lnSpc>
                        <a:defRPr/>
                      </a:pPr>
                      <a:r>
                        <a:rPr lang="en-US" sz="1912" b="true">
                          <a:solidFill>
                            <a:srgbClr val="FFFFFF"/>
                          </a:solidFill>
                          <a:latin typeface="Tahoma Bold"/>
                          <a:ea typeface="Tahoma Bold"/>
                          <a:cs typeface="Tahoma Bold"/>
                          <a:sym typeface="Tahoma Bold"/>
                        </a:rPr>
                        <a:t>NIVEL DEL CUMPLIMIENTO</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solidFill>
                      <a:srgbClr val="191919"/>
                    </a:solidFill>
                  </a:tcPr>
                </a:tc>
              </a:tr>
              <a:tr h="824775">
                <a:tc rowSpan="3">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Sistema de gestión</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marL="0" indent="0" lvl="0">
                        <a:lnSpc>
                          <a:spcPts val="2362"/>
                        </a:lnSpc>
                        <a:spcBef>
                          <a:spcPct val="0"/>
                        </a:spcBef>
                        <a:defRPr/>
                      </a:pPr>
                      <a:r>
                        <a:rPr lang="en-US" sz="1687">
                          <a:solidFill>
                            <a:srgbClr val="000000"/>
                          </a:solidFill>
                          <a:latin typeface="Arimo"/>
                          <a:ea typeface="Arimo"/>
                          <a:cs typeface="Arimo"/>
                          <a:sym typeface="Arimo"/>
                        </a:rPr>
                        <a:t>Auditorías realizadas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a:solidFill>
                            <a:srgbClr val="000000"/>
                          </a:solidFill>
                          <a:latin typeface="Arimo"/>
                          <a:ea typeface="Arimo"/>
                          <a:cs typeface="Arimo"/>
                          <a:sym typeface="Arimo"/>
                        </a:rPr>
                        <a:t>90%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1419694">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Sistema de gestión</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marL="0" indent="0" lvl="0">
                        <a:lnSpc>
                          <a:spcPts val="2362"/>
                        </a:lnSpc>
                        <a:spcBef>
                          <a:spcPct val="0"/>
                        </a:spcBef>
                        <a:defRPr/>
                      </a:pPr>
                      <a:r>
                        <a:rPr lang="en-US" sz="1687">
                          <a:solidFill>
                            <a:srgbClr val="000000"/>
                          </a:solidFill>
                          <a:latin typeface="Arimo"/>
                          <a:ea typeface="Arimo"/>
                          <a:cs typeface="Arimo"/>
                          <a:sym typeface="Arimo"/>
                        </a:rPr>
                        <a:t>Acciones correctivas, preventivas y de mejora</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a:solidFill>
                            <a:srgbClr val="000000"/>
                          </a:solidFill>
                          <a:latin typeface="Arimo"/>
                          <a:ea typeface="Arimo"/>
                          <a:cs typeface="Arimo"/>
                          <a:sym typeface="Arimo"/>
                        </a:rPr>
                        <a:t>80%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92%</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r h="824775">
                <a:tc vMerge="true">
                  <a:txBody>
                    <a:bodyPr anchor="t" rtlCol="false"/>
                    <a:lstStyle/>
                    <a:p>
                      <a:pPr algn="ctr">
                        <a:lnSpc>
                          <a:spcPts val="2677"/>
                        </a:lnSpc>
                        <a:defRPr/>
                      </a:pPr>
                      <a:r>
                        <a:rPr lang="en-US" sz="1912" b="true">
                          <a:solidFill>
                            <a:srgbClr val="000000"/>
                          </a:solidFill>
                          <a:latin typeface="Tahoma Bold"/>
                          <a:ea typeface="Tahoma Bold"/>
                          <a:cs typeface="Tahoma Bold"/>
                          <a:sym typeface="Tahoma Bold"/>
                        </a:rPr>
                        <a:t>Sistema de gestión</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l">
                        <a:lnSpc>
                          <a:spcPts val="2362"/>
                        </a:lnSpc>
                        <a:spcBef>
                          <a:spcPct val="0"/>
                        </a:spcBef>
                        <a:defRPr/>
                      </a:pPr>
                      <a:r>
                        <a:rPr lang="en-US" sz="1687">
                          <a:solidFill>
                            <a:srgbClr val="000000"/>
                          </a:solidFill>
                          <a:latin typeface="Arimo"/>
                          <a:ea typeface="Arimo"/>
                          <a:cs typeface="Arimo"/>
                          <a:sym typeface="Arimo"/>
                        </a:rPr>
                        <a:t>Control de riesgos</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2362"/>
                        </a:lnSpc>
                        <a:spcBef>
                          <a:spcPct val="0"/>
                        </a:spcBef>
                        <a:defRPr/>
                      </a:pPr>
                      <a:r>
                        <a:rPr lang="en-US" sz="1687">
                          <a:solidFill>
                            <a:srgbClr val="000000"/>
                          </a:solidFill>
                          <a:latin typeface="Arimo"/>
                          <a:ea typeface="Arimo"/>
                          <a:cs typeface="Arimo"/>
                          <a:sym typeface="Arimo"/>
                        </a:rPr>
                        <a:t>90%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marL="0" indent="0" lvl="0">
                        <a:lnSpc>
                          <a:spcPts val="2362"/>
                        </a:lnSpc>
                        <a:spcBef>
                          <a:spcPct val="0"/>
                        </a:spcBef>
                        <a:defRPr/>
                      </a:pPr>
                      <a:r>
                        <a:rPr lang="en-US" sz="1687" strike="noStrike" u="none">
                          <a:solidFill>
                            <a:srgbClr val="000000"/>
                          </a:solidFill>
                          <a:latin typeface="Arimo"/>
                          <a:ea typeface="Arimo"/>
                          <a:cs typeface="Arimo"/>
                          <a:sym typeface="Arimo"/>
                        </a:rPr>
                        <a:t>100%</a:t>
                      </a: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c>
                  <a:txBody>
                    <a:bodyPr anchor="t" rtlCol="false"/>
                    <a:lstStyle/>
                    <a:p>
                      <a:pPr algn="ctr">
                        <a:lnSpc>
                          <a:spcPts val="1889"/>
                        </a:lnSpc>
                        <a:defRPr/>
                      </a:pPr>
                      <a:endParaRPr lang="en-US" sz="1100"/>
                    </a:p>
                  </a:txBody>
                  <a:tcPr marL="214312" marR="214312" marT="214312" marB="214312" anchor="ctr">
                    <a:lnL cmpd="sng" algn="ctr" cap="flat" w="40184">
                      <a:solidFill>
                        <a:srgbClr val="000000"/>
                      </a:solidFill>
                      <a:prstDash val="solid"/>
                      <a:round/>
                      <a:headEnd type="none" w="med" len="med"/>
                      <a:tailEnd type="none" w="med" len="med"/>
                    </a:lnL>
                    <a:lnR cmpd="sng" algn="ctr" cap="flat" w="40184">
                      <a:solidFill>
                        <a:srgbClr val="000000"/>
                      </a:solidFill>
                      <a:prstDash val="solid"/>
                      <a:round/>
                      <a:headEnd type="none" w="med" len="med"/>
                      <a:tailEnd type="none" w="med" len="med"/>
                    </a:lnR>
                    <a:lnT cmpd="sng" algn="ctr" cap="flat" w="40184">
                      <a:solidFill>
                        <a:srgbClr val="000000"/>
                      </a:solidFill>
                      <a:prstDash val="solid"/>
                      <a:round/>
                      <a:headEnd type="none" w="med" len="med"/>
                      <a:tailEnd type="none" w="med" len="med"/>
                    </a:lnT>
                    <a:lnB cmpd="sng" algn="ctr" cap="flat" w="40184">
                      <a:solidFill>
                        <a:srgbClr val="000000"/>
                      </a:solidFill>
                      <a:prstDash val="solid"/>
                      <a:round/>
                      <a:headEnd type="none" w="med" len="med"/>
                      <a:tailEnd type="none" w="med" len="med"/>
                    </a:lnB>
                  </a:tcPr>
                </a:tc>
              </a:tr>
            </a:tbl>
          </a:graphicData>
        </a:graphic>
      </p:graphicFrame>
      <p:sp>
        <p:nvSpPr>
          <p:cNvPr name="TextBox 3" id="3"/>
          <p:cNvSpPr txBox="true"/>
          <p:nvPr/>
        </p:nvSpPr>
        <p:spPr>
          <a:xfrm rot="0">
            <a:off x="4932578"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3.8 </a:t>
            </a:r>
            <a:r>
              <a:rPr lang="en-US" sz="2803" b="true">
                <a:solidFill>
                  <a:srgbClr val="000000"/>
                </a:solidFill>
                <a:latin typeface="Tahoma Bold"/>
                <a:ea typeface="Tahoma Bold"/>
                <a:cs typeface="Tahoma Bold"/>
                <a:sym typeface="Tahoma Bold"/>
              </a:rPr>
              <a:t>RESULTADOS DE SEGUIMIENTO Y MEDICIÓN</a:t>
            </a:r>
          </a:p>
        </p:txBody>
      </p:sp>
      <p:sp>
        <p:nvSpPr>
          <p:cNvPr name="Freeform 4" id="4"/>
          <p:cNvSpPr/>
          <p:nvPr/>
        </p:nvSpPr>
        <p:spPr>
          <a:xfrm flipH="false" flipV="false" rot="0">
            <a:off x="13214464" y="3093255"/>
            <a:ext cx="705596" cy="715434"/>
          </a:xfrm>
          <a:custGeom>
            <a:avLst/>
            <a:gdLst/>
            <a:ahLst/>
            <a:cxnLst/>
            <a:rect r="r" b="b" t="t" l="l"/>
            <a:pathLst>
              <a:path h="715434" w="705596">
                <a:moveTo>
                  <a:pt x="0" y="0"/>
                </a:moveTo>
                <a:lnTo>
                  <a:pt x="705597" y="0"/>
                </a:lnTo>
                <a:lnTo>
                  <a:pt x="705597" y="715433"/>
                </a:lnTo>
                <a:lnTo>
                  <a:pt x="0" y="715433"/>
                </a:lnTo>
                <a:lnTo>
                  <a:pt x="0" y="0"/>
                </a:lnTo>
                <a:close/>
              </a:path>
            </a:pathLst>
          </a:custGeom>
          <a:blipFill>
            <a:blip r:embed="rId2"/>
            <a:stretch>
              <a:fillRect l="0" t="0" r="0" b="0"/>
            </a:stretch>
          </a:blipFill>
        </p:spPr>
      </p:sp>
      <p:sp>
        <p:nvSpPr>
          <p:cNvPr name="Freeform 5" id="5"/>
          <p:cNvSpPr/>
          <p:nvPr/>
        </p:nvSpPr>
        <p:spPr>
          <a:xfrm flipH="false" flipV="false" rot="0">
            <a:off x="13214464" y="4167634"/>
            <a:ext cx="705596" cy="715434"/>
          </a:xfrm>
          <a:custGeom>
            <a:avLst/>
            <a:gdLst/>
            <a:ahLst/>
            <a:cxnLst/>
            <a:rect r="r" b="b" t="t" l="l"/>
            <a:pathLst>
              <a:path h="715434" w="705596">
                <a:moveTo>
                  <a:pt x="0" y="0"/>
                </a:moveTo>
                <a:lnTo>
                  <a:pt x="705597" y="0"/>
                </a:lnTo>
                <a:lnTo>
                  <a:pt x="705597" y="715433"/>
                </a:lnTo>
                <a:lnTo>
                  <a:pt x="0" y="715433"/>
                </a:lnTo>
                <a:lnTo>
                  <a:pt x="0" y="0"/>
                </a:lnTo>
                <a:close/>
              </a:path>
            </a:pathLst>
          </a:custGeom>
          <a:blipFill>
            <a:blip r:embed="rId2"/>
            <a:stretch>
              <a:fillRect l="0" t="0" r="0" b="0"/>
            </a:stretch>
          </a:blipFill>
        </p:spPr>
      </p:sp>
      <p:sp>
        <p:nvSpPr>
          <p:cNvPr name="Freeform 6" id="6"/>
          <p:cNvSpPr/>
          <p:nvPr/>
        </p:nvSpPr>
        <p:spPr>
          <a:xfrm flipH="false" flipV="false" rot="0">
            <a:off x="13214464" y="5365270"/>
            <a:ext cx="705596" cy="715434"/>
          </a:xfrm>
          <a:custGeom>
            <a:avLst/>
            <a:gdLst/>
            <a:ahLst/>
            <a:cxnLst/>
            <a:rect r="r" b="b" t="t" l="l"/>
            <a:pathLst>
              <a:path h="715434" w="705596">
                <a:moveTo>
                  <a:pt x="0" y="0"/>
                </a:moveTo>
                <a:lnTo>
                  <a:pt x="705597" y="0"/>
                </a:lnTo>
                <a:lnTo>
                  <a:pt x="705597" y="715434"/>
                </a:lnTo>
                <a:lnTo>
                  <a:pt x="0" y="715434"/>
                </a:lnTo>
                <a:lnTo>
                  <a:pt x="0" y="0"/>
                </a:lnTo>
                <a:close/>
              </a:path>
            </a:pathLst>
          </a:custGeom>
          <a:blipFill>
            <a:blip r:embed="rId2"/>
            <a:stretch>
              <a:fillRect l="0" t="0" r="0" b="0"/>
            </a:stretch>
          </a:blipFill>
        </p:spPr>
      </p:sp>
      <p:grpSp>
        <p:nvGrpSpPr>
          <p:cNvPr name="Group 7" id="7"/>
          <p:cNvGrpSpPr/>
          <p:nvPr/>
        </p:nvGrpSpPr>
        <p:grpSpPr>
          <a:xfrm rot="0">
            <a:off x="0" y="9501749"/>
            <a:ext cx="18288000" cy="785498"/>
            <a:chOff x="0" y="0"/>
            <a:chExt cx="24384000" cy="1047331"/>
          </a:xfrm>
        </p:grpSpPr>
        <p:sp>
          <p:nvSpPr>
            <p:cNvPr name="Freeform 8" id="8"/>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9" id="9"/>
          <p:cNvGrpSpPr/>
          <p:nvPr/>
        </p:nvGrpSpPr>
        <p:grpSpPr>
          <a:xfrm rot="0">
            <a:off x="-304800" y="-482717"/>
            <a:ext cx="2728093" cy="1899533"/>
            <a:chOff x="0" y="0"/>
            <a:chExt cx="3637458" cy="2532710"/>
          </a:xfrm>
        </p:grpSpPr>
        <p:sp>
          <p:nvSpPr>
            <p:cNvPr name="Freeform 10" id="10"/>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3"/>
              <a:stretch>
                <a:fillRect l="0" t="-329" r="-1" b="-327"/>
              </a:stretch>
            </a:blipFill>
          </p:spPr>
        </p:sp>
      </p:grpSp>
      <p:grpSp>
        <p:nvGrpSpPr>
          <p:cNvPr name="Group 11" id="11"/>
          <p:cNvGrpSpPr/>
          <p:nvPr/>
        </p:nvGrpSpPr>
        <p:grpSpPr>
          <a:xfrm rot="0">
            <a:off x="-33176" y="-62465"/>
            <a:ext cx="1933575" cy="1809750"/>
            <a:chOff x="0" y="0"/>
            <a:chExt cx="2578100" cy="2413000"/>
          </a:xfrm>
        </p:grpSpPr>
        <p:sp>
          <p:nvSpPr>
            <p:cNvPr name="Freeform 12" id="12"/>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4"/>
              <a:stretch>
                <a:fillRect l="0" t="-50" r="0" b="-50"/>
              </a:stretch>
            </a:blipFill>
          </p:spPr>
        </p:sp>
      </p:grpSp>
      <p:sp>
        <p:nvSpPr>
          <p:cNvPr name="TextBox 13" id="13"/>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4" id="14"/>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189913" y="1960739"/>
            <a:ext cx="7228384" cy="6221989"/>
          </a:xfrm>
          <a:prstGeom prst="rect">
            <a:avLst/>
          </a:prstGeom>
        </p:spPr>
        <p:txBody>
          <a:bodyPr anchor="t" rtlCol="false" tIns="0" lIns="0" bIns="0" rIns="0">
            <a:spAutoFit/>
          </a:bodyPr>
          <a:lstStyle/>
          <a:p>
            <a:pPr algn="just" marL="0" indent="0" lvl="0">
              <a:lnSpc>
                <a:spcPts val="2464"/>
              </a:lnSpc>
              <a:spcBef>
                <a:spcPct val="0"/>
              </a:spcBef>
            </a:pPr>
            <a:r>
              <a:rPr lang="en-US" sz="2301" strike="noStrike" u="none">
                <a:solidFill>
                  <a:srgbClr val="000000"/>
                </a:solidFill>
                <a:latin typeface="Tahoma"/>
                <a:ea typeface="Tahoma"/>
                <a:cs typeface="Tahoma"/>
                <a:sym typeface="Tahoma"/>
              </a:rPr>
              <a:t>Se cumple de manera puntual con el programa de auditorías establecido para el año. En el primer semestre, se realiza la auditoría externa con el ente certificador BASC, garantizando el cumplimiento de los estándares internacionales de seguridad, adicionalmente se realiza la evaluación de requisitos legales.</a:t>
            </a:r>
          </a:p>
          <a:p>
            <a:pPr algn="just" marL="0" indent="0" lvl="0">
              <a:lnSpc>
                <a:spcPts val="2464"/>
              </a:lnSpc>
              <a:spcBef>
                <a:spcPct val="0"/>
              </a:spcBef>
            </a:pPr>
          </a:p>
          <a:p>
            <a:pPr algn="just" marL="0" indent="0" lvl="0">
              <a:lnSpc>
                <a:spcPts val="2464"/>
              </a:lnSpc>
              <a:spcBef>
                <a:spcPct val="0"/>
              </a:spcBef>
            </a:pPr>
            <a:r>
              <a:rPr lang="en-US" sz="2301" strike="noStrike" u="none">
                <a:solidFill>
                  <a:srgbClr val="000000"/>
                </a:solidFill>
                <a:latin typeface="Tahoma"/>
                <a:ea typeface="Tahoma"/>
                <a:cs typeface="Tahoma"/>
                <a:sym typeface="Tahoma"/>
              </a:rPr>
              <a:t>En el segundo semestre, se ejecutan las auditorías internas a cada uno de los procesos de la organización, Evaluación de requisitos legales, también se realizo el nivel de cumplimiento del SG-SST de acuerdo con el decreto 1072 del 2015 y auditoria SARLAFT.</a:t>
            </a:r>
          </a:p>
          <a:p>
            <a:pPr algn="just" marL="0" indent="0" lvl="0">
              <a:lnSpc>
                <a:spcPts val="2464"/>
              </a:lnSpc>
              <a:spcBef>
                <a:spcPct val="0"/>
              </a:spcBef>
            </a:pPr>
          </a:p>
          <a:p>
            <a:pPr algn="just" marL="0" indent="0" lvl="0">
              <a:lnSpc>
                <a:spcPts val="2464"/>
              </a:lnSpc>
              <a:spcBef>
                <a:spcPct val="0"/>
              </a:spcBef>
            </a:pPr>
            <a:r>
              <a:rPr lang="en-US" sz="2301" strike="noStrike" u="none">
                <a:solidFill>
                  <a:srgbClr val="000000"/>
                </a:solidFill>
                <a:latin typeface="Tahoma"/>
                <a:ea typeface="Tahoma"/>
                <a:cs typeface="Tahoma"/>
                <a:sym typeface="Tahoma"/>
              </a:rPr>
              <a:t>Como resultado de estas auditorías, se identificaron un total de 32 hallazgos, entre no conformidades y oportunidades de mejora, las cuales están siendo abordadas para asegurar la mejora continua y el alineamiento con los objetivos organizacionales.</a:t>
            </a:r>
          </a:p>
          <a:p>
            <a:pPr algn="just" marL="0" indent="0" lvl="0">
              <a:lnSpc>
                <a:spcPts val="2464"/>
              </a:lnSpc>
              <a:spcBef>
                <a:spcPct val="0"/>
              </a:spcBef>
            </a:pPr>
          </a:p>
        </p:txBody>
      </p:sp>
      <p:sp>
        <p:nvSpPr>
          <p:cNvPr name="Freeform 3" id="3"/>
          <p:cNvSpPr/>
          <p:nvPr/>
        </p:nvSpPr>
        <p:spPr>
          <a:xfrm flipH="false" flipV="false" rot="0">
            <a:off x="11462289" y="2287556"/>
            <a:ext cx="5054597" cy="5398113"/>
          </a:xfrm>
          <a:custGeom>
            <a:avLst/>
            <a:gdLst/>
            <a:ahLst/>
            <a:cxnLst/>
            <a:rect r="r" b="b" t="t" l="l"/>
            <a:pathLst>
              <a:path h="5398113" w="5054597">
                <a:moveTo>
                  <a:pt x="0" y="0"/>
                </a:moveTo>
                <a:lnTo>
                  <a:pt x="5054596" y="0"/>
                </a:lnTo>
                <a:lnTo>
                  <a:pt x="5054596" y="5398113"/>
                </a:lnTo>
                <a:lnTo>
                  <a:pt x="0" y="53981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4338393" y="56453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3.9 </a:t>
            </a:r>
            <a:r>
              <a:rPr lang="en-US" sz="2803" b="true">
                <a:solidFill>
                  <a:srgbClr val="000000"/>
                </a:solidFill>
                <a:latin typeface="Tahoma Bold"/>
                <a:ea typeface="Tahoma Bold"/>
                <a:cs typeface="Tahoma Bold"/>
                <a:sym typeface="Tahoma Bold"/>
              </a:rPr>
              <a:t>RESULTADOS DE AUDITORÍAS </a:t>
            </a:r>
          </a:p>
        </p:txBody>
      </p:sp>
      <p:grpSp>
        <p:nvGrpSpPr>
          <p:cNvPr name="Group 5" id="5"/>
          <p:cNvGrpSpPr/>
          <p:nvPr/>
        </p:nvGrpSpPr>
        <p:grpSpPr>
          <a:xfrm rot="0">
            <a:off x="0" y="9501749"/>
            <a:ext cx="18288000" cy="785498"/>
            <a:chOff x="0" y="0"/>
            <a:chExt cx="24384000" cy="1047331"/>
          </a:xfrm>
        </p:grpSpPr>
        <p:sp>
          <p:nvSpPr>
            <p:cNvPr name="Freeform 6" id="6"/>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7" id="7"/>
          <p:cNvGrpSpPr/>
          <p:nvPr/>
        </p:nvGrpSpPr>
        <p:grpSpPr>
          <a:xfrm rot="0">
            <a:off x="-304800" y="-482717"/>
            <a:ext cx="2728093" cy="1899533"/>
            <a:chOff x="0" y="0"/>
            <a:chExt cx="3637458" cy="2532710"/>
          </a:xfrm>
        </p:grpSpPr>
        <p:sp>
          <p:nvSpPr>
            <p:cNvPr name="Freeform 8" id="8"/>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9" id="9"/>
          <p:cNvGrpSpPr/>
          <p:nvPr/>
        </p:nvGrpSpPr>
        <p:grpSpPr>
          <a:xfrm rot="0">
            <a:off x="-33176" y="-62465"/>
            <a:ext cx="1933575" cy="1809750"/>
            <a:chOff x="0" y="0"/>
            <a:chExt cx="2578100" cy="2413000"/>
          </a:xfrm>
        </p:grpSpPr>
        <p:sp>
          <p:nvSpPr>
            <p:cNvPr name="Freeform 10" id="10"/>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1" id="11"/>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2" id="12"/>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063821" y="2008778"/>
            <a:ext cx="10172321" cy="7400364"/>
          </a:xfrm>
          <a:custGeom>
            <a:avLst/>
            <a:gdLst/>
            <a:ahLst/>
            <a:cxnLst/>
            <a:rect r="r" b="b" t="t" l="l"/>
            <a:pathLst>
              <a:path h="7400364" w="10172321">
                <a:moveTo>
                  <a:pt x="0" y="0"/>
                </a:moveTo>
                <a:lnTo>
                  <a:pt x="10172321" y="0"/>
                </a:lnTo>
                <a:lnTo>
                  <a:pt x="10172321" y="7400364"/>
                </a:lnTo>
                <a:lnTo>
                  <a:pt x="0" y="740036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932578"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3.10 </a:t>
            </a:r>
            <a:r>
              <a:rPr lang="en-US" sz="2803" b="true">
                <a:solidFill>
                  <a:srgbClr val="000000"/>
                </a:solidFill>
                <a:latin typeface="Tahoma Bold"/>
                <a:ea typeface="Tahoma Bold"/>
                <a:cs typeface="Tahoma Bold"/>
                <a:sym typeface="Tahoma Bold"/>
              </a:rPr>
              <a:t>TODOS LOS CAMBIOS QUE PODRÍAN EFECTUAR AL SGOS</a:t>
            </a:r>
          </a:p>
        </p:txBody>
      </p:sp>
      <p:sp>
        <p:nvSpPr>
          <p:cNvPr name="TextBox 4" id="4"/>
          <p:cNvSpPr txBox="true"/>
          <p:nvPr/>
        </p:nvSpPr>
        <p:spPr>
          <a:xfrm rot="0">
            <a:off x="4579503" y="2396432"/>
            <a:ext cx="3310892" cy="1468635"/>
          </a:xfrm>
          <a:prstGeom prst="rect">
            <a:avLst/>
          </a:prstGeom>
        </p:spPr>
        <p:txBody>
          <a:bodyPr anchor="t" rtlCol="false" tIns="0" lIns="0" bIns="0" rIns="0">
            <a:spAutoFit/>
          </a:bodyPr>
          <a:lstStyle/>
          <a:p>
            <a:pPr algn="just" marL="0" indent="0" lvl="0">
              <a:lnSpc>
                <a:spcPts val="2362"/>
              </a:lnSpc>
              <a:spcBef>
                <a:spcPct val="0"/>
              </a:spcBef>
            </a:pPr>
            <a:r>
              <a:rPr lang="en-US" sz="1687" strike="noStrike" u="none">
                <a:solidFill>
                  <a:srgbClr val="000000"/>
                </a:solidFill>
                <a:latin typeface="Tahoma"/>
                <a:ea typeface="Tahoma"/>
                <a:cs typeface="Tahoma"/>
                <a:sym typeface="Tahoma"/>
              </a:rPr>
              <a:t>Cambios en la estructura organizacional, roles, responsabilidades y autoridades relacionadas con la gestión de las operaciones de seguridad.</a:t>
            </a:r>
          </a:p>
        </p:txBody>
      </p:sp>
      <p:sp>
        <p:nvSpPr>
          <p:cNvPr name="TextBox 5" id="5"/>
          <p:cNvSpPr txBox="true"/>
          <p:nvPr/>
        </p:nvSpPr>
        <p:spPr>
          <a:xfrm rot="0">
            <a:off x="10454406" y="2249092"/>
            <a:ext cx="3412077" cy="1763315"/>
          </a:xfrm>
          <a:prstGeom prst="rect">
            <a:avLst/>
          </a:prstGeom>
        </p:spPr>
        <p:txBody>
          <a:bodyPr anchor="t" rtlCol="false" tIns="0" lIns="0" bIns="0" rIns="0">
            <a:spAutoFit/>
          </a:bodyPr>
          <a:lstStyle/>
          <a:p>
            <a:pPr algn="just" marL="0" indent="0" lvl="0">
              <a:lnSpc>
                <a:spcPts val="2362"/>
              </a:lnSpc>
              <a:spcBef>
                <a:spcPct val="0"/>
              </a:spcBef>
            </a:pPr>
            <a:r>
              <a:rPr lang="en-US" sz="1687" strike="noStrike" u="none">
                <a:solidFill>
                  <a:srgbClr val="000000"/>
                </a:solidFill>
                <a:latin typeface="Tahoma"/>
                <a:ea typeface="Tahoma"/>
                <a:cs typeface="Tahoma"/>
                <a:sym typeface="Tahoma"/>
              </a:rPr>
              <a:t>Actualización de procedimientos operativos, instructivos y controles operacionales, orientados a fortalecer la prevención de riesgos, el uso adecuado de la fuerza y el respeto de los derechos humanos.</a:t>
            </a:r>
          </a:p>
        </p:txBody>
      </p:sp>
      <p:sp>
        <p:nvSpPr>
          <p:cNvPr name="TextBox 6" id="6"/>
          <p:cNvSpPr txBox="true"/>
          <p:nvPr/>
        </p:nvSpPr>
        <p:spPr>
          <a:xfrm rot="0">
            <a:off x="4495183" y="7487940"/>
            <a:ext cx="3479533" cy="1468635"/>
          </a:xfrm>
          <a:prstGeom prst="rect">
            <a:avLst/>
          </a:prstGeom>
        </p:spPr>
        <p:txBody>
          <a:bodyPr anchor="t" rtlCol="false" tIns="0" lIns="0" bIns="0" rIns="0">
            <a:spAutoFit/>
          </a:bodyPr>
          <a:lstStyle/>
          <a:p>
            <a:pPr algn="just" marL="0" indent="0" lvl="0">
              <a:lnSpc>
                <a:spcPts val="2362"/>
              </a:lnSpc>
              <a:spcBef>
                <a:spcPct val="0"/>
              </a:spcBef>
            </a:pPr>
            <a:r>
              <a:rPr lang="en-US" sz="1687" strike="noStrike" u="none">
                <a:solidFill>
                  <a:srgbClr val="000000"/>
                </a:solidFill>
                <a:latin typeface="Tahoma"/>
                <a:ea typeface="Tahoma"/>
                <a:cs typeface="Tahoma"/>
                <a:sym typeface="Tahoma"/>
              </a:rPr>
              <a:t>Modificaciones en los procesos operativos y de apoyo, derivadas de resultados de auditorías, gestión de riesgos, incidentes reportados y acciones de mejora.</a:t>
            </a:r>
          </a:p>
        </p:txBody>
      </p:sp>
      <p:sp>
        <p:nvSpPr>
          <p:cNvPr name="TextBox 7" id="7"/>
          <p:cNvSpPr txBox="true"/>
          <p:nvPr/>
        </p:nvSpPr>
        <p:spPr>
          <a:xfrm rot="0">
            <a:off x="10454406" y="7428706"/>
            <a:ext cx="3505507" cy="1596627"/>
          </a:xfrm>
          <a:prstGeom prst="rect">
            <a:avLst/>
          </a:prstGeom>
        </p:spPr>
        <p:txBody>
          <a:bodyPr anchor="t" rtlCol="false" tIns="0" lIns="0" bIns="0" rIns="0">
            <a:spAutoFit/>
          </a:bodyPr>
          <a:lstStyle/>
          <a:p>
            <a:pPr algn="just" marL="0" indent="0" lvl="0">
              <a:lnSpc>
                <a:spcPts val="2165"/>
              </a:lnSpc>
              <a:spcBef>
                <a:spcPct val="0"/>
              </a:spcBef>
            </a:pPr>
            <a:r>
              <a:rPr lang="en-US" sz="1546" strike="noStrike" u="none">
                <a:solidFill>
                  <a:srgbClr val="000000"/>
                </a:solidFill>
                <a:latin typeface="Tahoma"/>
                <a:ea typeface="Tahoma"/>
                <a:cs typeface="Tahoma"/>
                <a:sym typeface="Tahoma"/>
              </a:rPr>
              <a:t>Cambios en el recurso humano, tales como rotación de personal, incorporación de nuevos colaboradores, y fortalecimiento de programas de capacitación y competencia del personal operativo y administrativo.</a:t>
            </a:r>
          </a:p>
        </p:txBody>
      </p:sp>
      <p:sp>
        <p:nvSpPr>
          <p:cNvPr name="TextBox 8" id="8"/>
          <p:cNvSpPr txBox="true"/>
          <p:nvPr/>
        </p:nvSpPr>
        <p:spPr>
          <a:xfrm rot="0">
            <a:off x="7488554" y="5472472"/>
            <a:ext cx="3310892" cy="425351"/>
          </a:xfrm>
          <a:prstGeom prst="rect">
            <a:avLst/>
          </a:prstGeom>
        </p:spPr>
        <p:txBody>
          <a:bodyPr anchor="t" rtlCol="false" tIns="0" lIns="0" bIns="0" rIns="0">
            <a:spAutoFit/>
          </a:bodyPr>
          <a:lstStyle/>
          <a:p>
            <a:pPr algn="ctr" marL="0" indent="0" lvl="0">
              <a:lnSpc>
                <a:spcPts val="3543"/>
              </a:lnSpc>
              <a:spcBef>
                <a:spcPct val="0"/>
              </a:spcBef>
            </a:pPr>
            <a:r>
              <a:rPr lang="en-US" b="true" sz="2531">
                <a:solidFill>
                  <a:srgbClr val="000000"/>
                </a:solidFill>
                <a:latin typeface="Tahoma Bold"/>
                <a:ea typeface="Tahoma Bold"/>
                <a:cs typeface="Tahoma Bold"/>
                <a:sym typeface="Tahoma Bold"/>
              </a:rPr>
              <a:t>INTERNOS</a:t>
            </a:r>
          </a:p>
        </p:txBody>
      </p:sp>
      <p:grpSp>
        <p:nvGrpSpPr>
          <p:cNvPr name="Group 9" id="9"/>
          <p:cNvGrpSpPr/>
          <p:nvPr/>
        </p:nvGrpSpPr>
        <p:grpSpPr>
          <a:xfrm rot="0">
            <a:off x="0" y="9501749"/>
            <a:ext cx="18288000" cy="785498"/>
            <a:chOff x="0" y="0"/>
            <a:chExt cx="24384000" cy="1047331"/>
          </a:xfrm>
        </p:grpSpPr>
        <p:sp>
          <p:nvSpPr>
            <p:cNvPr name="Freeform 10" id="10"/>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11" id="11"/>
          <p:cNvGrpSpPr/>
          <p:nvPr/>
        </p:nvGrpSpPr>
        <p:grpSpPr>
          <a:xfrm rot="0">
            <a:off x="-304800" y="-482717"/>
            <a:ext cx="2728093" cy="1899533"/>
            <a:chOff x="0" y="0"/>
            <a:chExt cx="3637458" cy="2532710"/>
          </a:xfrm>
        </p:grpSpPr>
        <p:sp>
          <p:nvSpPr>
            <p:cNvPr name="Freeform 12" id="12"/>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13" id="13"/>
          <p:cNvGrpSpPr/>
          <p:nvPr/>
        </p:nvGrpSpPr>
        <p:grpSpPr>
          <a:xfrm rot="0">
            <a:off x="-33176" y="-62465"/>
            <a:ext cx="1933575" cy="1809750"/>
            <a:chOff x="0" y="0"/>
            <a:chExt cx="2578100" cy="2413000"/>
          </a:xfrm>
        </p:grpSpPr>
        <p:sp>
          <p:nvSpPr>
            <p:cNvPr name="Freeform 14" id="14"/>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5" id="15"/>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6" id="16"/>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22987" y="1624970"/>
            <a:ext cx="11550313" cy="8402853"/>
          </a:xfrm>
          <a:custGeom>
            <a:avLst/>
            <a:gdLst/>
            <a:ahLst/>
            <a:cxnLst/>
            <a:rect r="r" b="b" t="t" l="l"/>
            <a:pathLst>
              <a:path h="8402853" w="11550313">
                <a:moveTo>
                  <a:pt x="0" y="0"/>
                </a:moveTo>
                <a:lnTo>
                  <a:pt x="11550313" y="0"/>
                </a:lnTo>
                <a:lnTo>
                  <a:pt x="11550313" y="8402852"/>
                </a:lnTo>
                <a:lnTo>
                  <a:pt x="0" y="84028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932578"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3.10 </a:t>
            </a:r>
            <a:r>
              <a:rPr lang="en-US" sz="2803" b="true">
                <a:solidFill>
                  <a:srgbClr val="000000"/>
                </a:solidFill>
                <a:latin typeface="Tahoma Bold"/>
                <a:ea typeface="Tahoma Bold"/>
                <a:cs typeface="Tahoma Bold"/>
                <a:sym typeface="Tahoma Bold"/>
              </a:rPr>
              <a:t>TODOS LOS CAMBIOS QUE PODRÍAN EFECTUAR AL SGOS</a:t>
            </a:r>
          </a:p>
        </p:txBody>
      </p:sp>
      <p:sp>
        <p:nvSpPr>
          <p:cNvPr name="TextBox 4" id="4"/>
          <p:cNvSpPr txBox="true"/>
          <p:nvPr/>
        </p:nvSpPr>
        <p:spPr>
          <a:xfrm rot="0">
            <a:off x="3871213" y="1999771"/>
            <a:ext cx="3968590" cy="1763315"/>
          </a:xfrm>
          <a:prstGeom prst="rect">
            <a:avLst/>
          </a:prstGeom>
        </p:spPr>
        <p:txBody>
          <a:bodyPr anchor="t" rtlCol="false" tIns="0" lIns="0" bIns="0" rIns="0">
            <a:spAutoFit/>
          </a:bodyPr>
          <a:lstStyle/>
          <a:p>
            <a:pPr algn="just" marL="0" indent="0" lvl="0">
              <a:lnSpc>
                <a:spcPts val="2362"/>
              </a:lnSpc>
              <a:spcBef>
                <a:spcPct val="0"/>
              </a:spcBef>
            </a:pPr>
            <a:r>
              <a:rPr lang="en-US" sz="1687" strike="noStrike" u="none">
                <a:solidFill>
                  <a:srgbClr val="000000"/>
                </a:solidFill>
                <a:latin typeface="Tahoma"/>
                <a:ea typeface="Tahoma"/>
                <a:cs typeface="Tahoma"/>
                <a:sym typeface="Tahoma"/>
              </a:rPr>
              <a:t>Cambios en l</a:t>
            </a:r>
            <a:r>
              <a:rPr lang="en-US" sz="1687" strike="noStrike" u="none">
                <a:solidFill>
                  <a:srgbClr val="000000"/>
                </a:solidFill>
                <a:latin typeface="Tahoma"/>
                <a:ea typeface="Tahoma"/>
                <a:cs typeface="Tahoma"/>
                <a:sym typeface="Tahoma"/>
              </a:rPr>
              <a:t>os</a:t>
            </a:r>
            <a:r>
              <a:rPr lang="en-US" sz="1687" strike="noStrike" u="none">
                <a:solidFill>
                  <a:srgbClr val="000000"/>
                </a:solidFill>
                <a:latin typeface="Tahoma"/>
                <a:ea typeface="Tahoma"/>
                <a:cs typeface="Tahoma"/>
                <a:sym typeface="Tahoma"/>
              </a:rPr>
              <a:t> </a:t>
            </a:r>
            <a:r>
              <a:rPr lang="en-US" sz="1687" strike="noStrike" u="none">
                <a:solidFill>
                  <a:srgbClr val="000000"/>
                </a:solidFill>
                <a:latin typeface="Tahoma"/>
                <a:ea typeface="Tahoma"/>
                <a:cs typeface="Tahoma"/>
                <a:sym typeface="Tahoma"/>
              </a:rPr>
              <a:t>r</a:t>
            </a:r>
            <a:r>
              <a:rPr lang="en-US" sz="1687" strike="noStrike" u="none">
                <a:solidFill>
                  <a:srgbClr val="000000"/>
                </a:solidFill>
                <a:latin typeface="Tahoma"/>
                <a:ea typeface="Tahoma"/>
                <a:cs typeface="Tahoma"/>
                <a:sym typeface="Tahoma"/>
              </a:rPr>
              <a:t>e</a:t>
            </a:r>
            <a:r>
              <a:rPr lang="en-US" sz="1687" strike="noStrike" u="none">
                <a:solidFill>
                  <a:srgbClr val="000000"/>
                </a:solidFill>
                <a:latin typeface="Tahoma"/>
                <a:ea typeface="Tahoma"/>
                <a:cs typeface="Tahoma"/>
                <a:sym typeface="Tahoma"/>
              </a:rPr>
              <a:t>qui</a:t>
            </a:r>
            <a:r>
              <a:rPr lang="en-US" sz="1687" strike="noStrike" u="none">
                <a:solidFill>
                  <a:srgbClr val="000000"/>
                </a:solidFill>
                <a:latin typeface="Tahoma"/>
                <a:ea typeface="Tahoma"/>
                <a:cs typeface="Tahoma"/>
                <a:sym typeface="Tahoma"/>
              </a:rPr>
              <a:t>s</a:t>
            </a:r>
            <a:r>
              <a:rPr lang="en-US" sz="1687" strike="noStrike" u="none">
                <a:solidFill>
                  <a:srgbClr val="000000"/>
                </a:solidFill>
                <a:latin typeface="Tahoma"/>
                <a:ea typeface="Tahoma"/>
                <a:cs typeface="Tahoma"/>
                <a:sym typeface="Tahoma"/>
              </a:rPr>
              <a:t>i</a:t>
            </a:r>
            <a:r>
              <a:rPr lang="en-US" sz="1687" strike="noStrike" u="none">
                <a:solidFill>
                  <a:srgbClr val="000000"/>
                </a:solidFill>
                <a:latin typeface="Tahoma"/>
                <a:ea typeface="Tahoma"/>
                <a:cs typeface="Tahoma"/>
                <a:sym typeface="Tahoma"/>
              </a:rPr>
              <a:t>t</a:t>
            </a:r>
            <a:r>
              <a:rPr lang="en-US" sz="1687" strike="noStrike" u="none">
                <a:solidFill>
                  <a:srgbClr val="000000"/>
                </a:solidFill>
                <a:latin typeface="Tahoma"/>
                <a:ea typeface="Tahoma"/>
                <a:cs typeface="Tahoma"/>
                <a:sym typeface="Tahoma"/>
              </a:rPr>
              <a:t>os leg</a:t>
            </a:r>
            <a:r>
              <a:rPr lang="en-US" sz="1687" strike="noStrike" u="none">
                <a:solidFill>
                  <a:srgbClr val="000000"/>
                </a:solidFill>
                <a:latin typeface="Tahoma"/>
                <a:ea typeface="Tahoma"/>
                <a:cs typeface="Tahoma"/>
                <a:sym typeface="Tahoma"/>
              </a:rPr>
              <a:t>a</a:t>
            </a:r>
            <a:r>
              <a:rPr lang="en-US" sz="1687" strike="noStrike" u="none">
                <a:solidFill>
                  <a:srgbClr val="000000"/>
                </a:solidFill>
                <a:latin typeface="Tahoma"/>
                <a:ea typeface="Tahoma"/>
                <a:cs typeface="Tahoma"/>
                <a:sym typeface="Tahoma"/>
              </a:rPr>
              <a:t>les</a:t>
            </a:r>
            <a:r>
              <a:rPr lang="en-US" sz="1687" strike="noStrike" u="none">
                <a:solidFill>
                  <a:srgbClr val="000000"/>
                </a:solidFill>
                <a:latin typeface="Tahoma"/>
                <a:ea typeface="Tahoma"/>
                <a:cs typeface="Tahoma"/>
                <a:sym typeface="Tahoma"/>
              </a:rPr>
              <a:t> </a:t>
            </a:r>
            <a:r>
              <a:rPr lang="en-US" sz="1687" strike="noStrike" u="none">
                <a:solidFill>
                  <a:srgbClr val="000000"/>
                </a:solidFill>
                <a:latin typeface="Tahoma"/>
                <a:ea typeface="Tahoma"/>
                <a:cs typeface="Tahoma"/>
                <a:sym typeface="Tahoma"/>
              </a:rPr>
              <a:t>y </a:t>
            </a:r>
            <a:r>
              <a:rPr lang="en-US" sz="1687" strike="noStrike" u="none">
                <a:solidFill>
                  <a:srgbClr val="000000"/>
                </a:solidFill>
                <a:latin typeface="Tahoma"/>
                <a:ea typeface="Tahoma"/>
                <a:cs typeface="Tahoma"/>
                <a:sym typeface="Tahoma"/>
              </a:rPr>
              <a:t>r</a:t>
            </a:r>
            <a:r>
              <a:rPr lang="en-US" sz="1687" strike="noStrike" u="none">
                <a:solidFill>
                  <a:srgbClr val="000000"/>
                </a:solidFill>
                <a:latin typeface="Tahoma"/>
                <a:ea typeface="Tahoma"/>
                <a:cs typeface="Tahoma"/>
                <a:sym typeface="Tahoma"/>
              </a:rPr>
              <a:t>e</a:t>
            </a:r>
            <a:r>
              <a:rPr lang="en-US" sz="1687" strike="noStrike" u="none">
                <a:solidFill>
                  <a:srgbClr val="000000"/>
                </a:solidFill>
                <a:latin typeface="Tahoma"/>
                <a:ea typeface="Tahoma"/>
                <a:cs typeface="Tahoma"/>
                <a:sym typeface="Tahoma"/>
              </a:rPr>
              <a:t>g</a:t>
            </a:r>
            <a:r>
              <a:rPr lang="en-US" sz="1687" strike="noStrike" u="none">
                <a:solidFill>
                  <a:srgbClr val="000000"/>
                </a:solidFill>
                <a:latin typeface="Tahoma"/>
                <a:ea typeface="Tahoma"/>
                <a:cs typeface="Tahoma"/>
                <a:sym typeface="Tahoma"/>
              </a:rPr>
              <a:t>l</a:t>
            </a:r>
            <a:r>
              <a:rPr lang="en-US" sz="1687" strike="noStrike" u="none">
                <a:solidFill>
                  <a:srgbClr val="000000"/>
                </a:solidFill>
                <a:latin typeface="Tahoma"/>
                <a:ea typeface="Tahoma"/>
                <a:cs typeface="Tahoma"/>
                <a:sym typeface="Tahoma"/>
              </a:rPr>
              <a:t>a</a:t>
            </a:r>
            <a:r>
              <a:rPr lang="en-US" sz="1687" strike="noStrike" u="none">
                <a:solidFill>
                  <a:srgbClr val="000000"/>
                </a:solidFill>
                <a:latin typeface="Tahoma"/>
                <a:ea typeface="Tahoma"/>
                <a:cs typeface="Tahoma"/>
                <a:sym typeface="Tahoma"/>
              </a:rPr>
              <a:t>me</a:t>
            </a:r>
            <a:r>
              <a:rPr lang="en-US" sz="1687" strike="noStrike" u="none">
                <a:solidFill>
                  <a:srgbClr val="000000"/>
                </a:solidFill>
                <a:latin typeface="Tahoma"/>
                <a:ea typeface="Tahoma"/>
                <a:cs typeface="Tahoma"/>
                <a:sym typeface="Tahoma"/>
              </a:rPr>
              <a:t>n</a:t>
            </a:r>
            <a:r>
              <a:rPr lang="en-US" sz="1687" strike="noStrike" u="none">
                <a:solidFill>
                  <a:srgbClr val="000000"/>
                </a:solidFill>
                <a:latin typeface="Tahoma"/>
                <a:ea typeface="Tahoma"/>
                <a:cs typeface="Tahoma"/>
                <a:sym typeface="Tahoma"/>
              </a:rPr>
              <a:t>t</a:t>
            </a:r>
            <a:r>
              <a:rPr lang="en-US" sz="1687" strike="noStrike" u="none">
                <a:solidFill>
                  <a:srgbClr val="000000"/>
                </a:solidFill>
                <a:latin typeface="Tahoma"/>
                <a:ea typeface="Tahoma"/>
                <a:cs typeface="Tahoma"/>
                <a:sym typeface="Tahoma"/>
              </a:rPr>
              <a:t>a</a:t>
            </a:r>
            <a:r>
              <a:rPr lang="en-US" sz="1687" strike="noStrike" u="none">
                <a:solidFill>
                  <a:srgbClr val="000000"/>
                </a:solidFill>
                <a:latin typeface="Tahoma"/>
                <a:ea typeface="Tahoma"/>
                <a:cs typeface="Tahoma"/>
                <a:sym typeface="Tahoma"/>
              </a:rPr>
              <a:t>r</a:t>
            </a:r>
            <a:r>
              <a:rPr lang="en-US" sz="1687" strike="noStrike" u="none">
                <a:solidFill>
                  <a:srgbClr val="000000"/>
                </a:solidFill>
                <a:latin typeface="Tahoma"/>
                <a:ea typeface="Tahoma"/>
                <a:cs typeface="Tahoma"/>
                <a:sym typeface="Tahoma"/>
              </a:rPr>
              <a:t>io</a:t>
            </a:r>
            <a:r>
              <a:rPr lang="en-US" sz="1687" strike="noStrike" u="none">
                <a:solidFill>
                  <a:srgbClr val="000000"/>
                </a:solidFill>
                <a:latin typeface="Tahoma"/>
                <a:ea typeface="Tahoma"/>
                <a:cs typeface="Tahoma"/>
                <a:sym typeface="Tahoma"/>
              </a:rPr>
              <a:t>s </a:t>
            </a:r>
            <a:r>
              <a:rPr lang="en-US" sz="1687" strike="noStrike" u="none">
                <a:solidFill>
                  <a:srgbClr val="000000"/>
                </a:solidFill>
                <a:latin typeface="Tahoma"/>
                <a:ea typeface="Tahoma"/>
                <a:cs typeface="Tahoma"/>
                <a:sym typeface="Tahoma"/>
              </a:rPr>
              <a:t>a</a:t>
            </a:r>
            <a:r>
              <a:rPr lang="en-US" sz="1687" strike="noStrike" u="none">
                <a:solidFill>
                  <a:srgbClr val="000000"/>
                </a:solidFill>
                <a:latin typeface="Tahoma"/>
                <a:ea typeface="Tahoma"/>
                <a:cs typeface="Tahoma"/>
                <a:sym typeface="Tahoma"/>
              </a:rPr>
              <a:t>p</a:t>
            </a:r>
            <a:r>
              <a:rPr lang="en-US" sz="1687" strike="noStrike" u="none">
                <a:solidFill>
                  <a:srgbClr val="000000"/>
                </a:solidFill>
                <a:latin typeface="Tahoma"/>
                <a:ea typeface="Tahoma"/>
                <a:cs typeface="Tahoma"/>
                <a:sym typeface="Tahoma"/>
              </a:rPr>
              <a:t>l</a:t>
            </a:r>
            <a:r>
              <a:rPr lang="en-US" sz="1687" strike="noStrike" u="none">
                <a:solidFill>
                  <a:srgbClr val="000000"/>
                </a:solidFill>
                <a:latin typeface="Tahoma"/>
                <a:ea typeface="Tahoma"/>
                <a:cs typeface="Tahoma"/>
                <a:sym typeface="Tahoma"/>
              </a:rPr>
              <a:t>icab</a:t>
            </a:r>
            <a:r>
              <a:rPr lang="en-US" sz="1687" strike="noStrike" u="none">
                <a:solidFill>
                  <a:srgbClr val="000000"/>
                </a:solidFill>
                <a:latin typeface="Tahoma"/>
                <a:ea typeface="Tahoma"/>
                <a:cs typeface="Tahoma"/>
                <a:sym typeface="Tahoma"/>
              </a:rPr>
              <a:t>les, </a:t>
            </a:r>
            <a:r>
              <a:rPr lang="en-US" sz="1687" strike="noStrike" u="none">
                <a:solidFill>
                  <a:srgbClr val="000000"/>
                </a:solidFill>
                <a:latin typeface="Tahoma"/>
                <a:ea typeface="Tahoma"/>
                <a:cs typeface="Tahoma"/>
                <a:sym typeface="Tahoma"/>
              </a:rPr>
              <a:t>incluy</a:t>
            </a:r>
            <a:r>
              <a:rPr lang="en-US" sz="1687" strike="noStrike" u="none">
                <a:solidFill>
                  <a:srgbClr val="000000"/>
                </a:solidFill>
                <a:latin typeface="Tahoma"/>
                <a:ea typeface="Tahoma"/>
                <a:cs typeface="Tahoma"/>
                <a:sym typeface="Tahoma"/>
              </a:rPr>
              <a:t>e</a:t>
            </a:r>
            <a:r>
              <a:rPr lang="en-US" sz="1687" strike="noStrike" u="none">
                <a:solidFill>
                  <a:srgbClr val="000000"/>
                </a:solidFill>
                <a:latin typeface="Tahoma"/>
                <a:ea typeface="Tahoma"/>
                <a:cs typeface="Tahoma"/>
                <a:sym typeface="Tahoma"/>
              </a:rPr>
              <a:t>nd</a:t>
            </a:r>
            <a:r>
              <a:rPr lang="en-US" sz="1687" strike="noStrike" u="none">
                <a:solidFill>
                  <a:srgbClr val="000000"/>
                </a:solidFill>
                <a:latin typeface="Tahoma"/>
                <a:ea typeface="Tahoma"/>
                <a:cs typeface="Tahoma"/>
                <a:sym typeface="Tahoma"/>
              </a:rPr>
              <a:t>o</a:t>
            </a:r>
            <a:r>
              <a:rPr lang="en-US" sz="1687" strike="noStrike" u="none">
                <a:solidFill>
                  <a:srgbClr val="000000"/>
                </a:solidFill>
                <a:latin typeface="Tahoma"/>
                <a:ea typeface="Tahoma"/>
                <a:cs typeface="Tahoma"/>
                <a:sym typeface="Tahoma"/>
              </a:rPr>
              <a:t> </a:t>
            </a:r>
            <a:r>
              <a:rPr lang="en-US" sz="1687" strike="noStrike" u="none">
                <a:solidFill>
                  <a:srgbClr val="000000"/>
                </a:solidFill>
                <a:latin typeface="Tahoma"/>
                <a:ea typeface="Tahoma"/>
                <a:cs typeface="Tahoma"/>
                <a:sym typeface="Tahoma"/>
              </a:rPr>
              <a:t>n</a:t>
            </a:r>
            <a:r>
              <a:rPr lang="en-US" sz="1687" strike="noStrike" u="none">
                <a:solidFill>
                  <a:srgbClr val="000000"/>
                </a:solidFill>
                <a:latin typeface="Tahoma"/>
                <a:ea typeface="Tahoma"/>
                <a:cs typeface="Tahoma"/>
                <a:sym typeface="Tahoma"/>
              </a:rPr>
              <a:t>orm</a:t>
            </a:r>
            <a:r>
              <a:rPr lang="en-US" sz="1687" strike="noStrike" u="none">
                <a:solidFill>
                  <a:srgbClr val="000000"/>
                </a:solidFill>
                <a:latin typeface="Tahoma"/>
                <a:ea typeface="Tahoma"/>
                <a:cs typeface="Tahoma"/>
                <a:sym typeface="Tahoma"/>
              </a:rPr>
              <a:t>a</a:t>
            </a:r>
            <a:r>
              <a:rPr lang="en-US" sz="1687" strike="noStrike" u="none">
                <a:solidFill>
                  <a:srgbClr val="000000"/>
                </a:solidFill>
                <a:latin typeface="Tahoma"/>
                <a:ea typeface="Tahoma"/>
                <a:cs typeface="Tahoma"/>
                <a:sym typeface="Tahoma"/>
              </a:rPr>
              <a:t>t</a:t>
            </a:r>
            <a:r>
              <a:rPr lang="en-US" sz="1687" strike="noStrike" u="none">
                <a:solidFill>
                  <a:srgbClr val="000000"/>
                </a:solidFill>
                <a:latin typeface="Tahoma"/>
                <a:ea typeface="Tahoma"/>
                <a:cs typeface="Tahoma"/>
                <a:sym typeface="Tahoma"/>
              </a:rPr>
              <a:t>i</a:t>
            </a:r>
            <a:r>
              <a:rPr lang="en-US" sz="1687" strike="noStrike" u="none">
                <a:solidFill>
                  <a:srgbClr val="000000"/>
                </a:solidFill>
                <a:latin typeface="Tahoma"/>
                <a:ea typeface="Tahoma"/>
                <a:cs typeface="Tahoma"/>
                <a:sym typeface="Tahoma"/>
              </a:rPr>
              <a:t>v</a:t>
            </a:r>
            <a:r>
              <a:rPr lang="en-US" sz="1687" strike="noStrike" u="none">
                <a:solidFill>
                  <a:srgbClr val="000000"/>
                </a:solidFill>
                <a:latin typeface="Tahoma"/>
                <a:ea typeface="Tahoma"/>
                <a:cs typeface="Tahoma"/>
                <a:sym typeface="Tahoma"/>
              </a:rPr>
              <a:t>idad</a:t>
            </a:r>
            <a:r>
              <a:rPr lang="en-US" sz="1687" strike="noStrike" u="none">
                <a:solidFill>
                  <a:srgbClr val="000000"/>
                </a:solidFill>
                <a:latin typeface="Tahoma"/>
                <a:ea typeface="Tahoma"/>
                <a:cs typeface="Tahoma"/>
                <a:sym typeface="Tahoma"/>
              </a:rPr>
              <a:t> nacional, disposicion</a:t>
            </a:r>
            <a:r>
              <a:rPr lang="en-US" sz="1687" strike="noStrike" u="none">
                <a:solidFill>
                  <a:srgbClr val="000000"/>
                </a:solidFill>
                <a:latin typeface="Tahoma"/>
                <a:ea typeface="Tahoma"/>
                <a:cs typeface="Tahoma"/>
                <a:sym typeface="Tahoma"/>
              </a:rPr>
              <a:t>es </a:t>
            </a:r>
            <a:r>
              <a:rPr lang="en-US" sz="1687" strike="noStrike" u="none">
                <a:solidFill>
                  <a:srgbClr val="000000"/>
                </a:solidFill>
                <a:latin typeface="Tahoma"/>
                <a:ea typeface="Tahoma"/>
                <a:cs typeface="Tahoma"/>
                <a:sym typeface="Tahoma"/>
              </a:rPr>
              <a:t>de las</a:t>
            </a:r>
            <a:r>
              <a:rPr lang="en-US" sz="1687" strike="noStrike" u="none">
                <a:solidFill>
                  <a:srgbClr val="000000"/>
                </a:solidFill>
                <a:latin typeface="Tahoma"/>
                <a:ea typeface="Tahoma"/>
                <a:cs typeface="Tahoma"/>
                <a:sym typeface="Tahoma"/>
              </a:rPr>
              <a:t> autoridades co</a:t>
            </a:r>
            <a:r>
              <a:rPr lang="en-US" sz="1687" strike="noStrike" u="none">
                <a:solidFill>
                  <a:srgbClr val="000000"/>
                </a:solidFill>
                <a:latin typeface="Tahoma"/>
                <a:ea typeface="Tahoma"/>
                <a:cs typeface="Tahoma"/>
                <a:sym typeface="Tahoma"/>
              </a:rPr>
              <a:t>mpete</a:t>
            </a:r>
            <a:r>
              <a:rPr lang="en-US" sz="1687" strike="noStrike" u="none">
                <a:solidFill>
                  <a:srgbClr val="000000"/>
                </a:solidFill>
                <a:latin typeface="Tahoma"/>
                <a:ea typeface="Tahoma"/>
                <a:cs typeface="Tahoma"/>
                <a:sym typeface="Tahoma"/>
              </a:rPr>
              <a:t>n</a:t>
            </a:r>
            <a:r>
              <a:rPr lang="en-US" sz="1687" strike="noStrike" u="none">
                <a:solidFill>
                  <a:srgbClr val="000000"/>
                </a:solidFill>
                <a:latin typeface="Tahoma"/>
                <a:ea typeface="Tahoma"/>
                <a:cs typeface="Tahoma"/>
                <a:sym typeface="Tahoma"/>
              </a:rPr>
              <a:t>te</a:t>
            </a:r>
            <a:r>
              <a:rPr lang="en-US" sz="1687" strike="noStrike" u="none">
                <a:solidFill>
                  <a:srgbClr val="000000"/>
                </a:solidFill>
                <a:latin typeface="Tahoma"/>
                <a:ea typeface="Tahoma"/>
                <a:cs typeface="Tahoma"/>
                <a:sym typeface="Tahoma"/>
              </a:rPr>
              <a:t>s </a:t>
            </a:r>
            <a:r>
              <a:rPr lang="en-US" sz="1687" strike="noStrike" u="none">
                <a:solidFill>
                  <a:srgbClr val="000000"/>
                </a:solidFill>
                <a:latin typeface="Tahoma"/>
                <a:ea typeface="Tahoma"/>
                <a:cs typeface="Tahoma"/>
                <a:sym typeface="Tahoma"/>
              </a:rPr>
              <a:t>y</a:t>
            </a:r>
            <a:r>
              <a:rPr lang="en-US" sz="1687" strike="noStrike" u="none">
                <a:solidFill>
                  <a:srgbClr val="000000"/>
                </a:solidFill>
                <a:latin typeface="Tahoma"/>
                <a:ea typeface="Tahoma"/>
                <a:cs typeface="Tahoma"/>
                <a:sym typeface="Tahoma"/>
              </a:rPr>
              <a:t> linea</a:t>
            </a:r>
            <a:r>
              <a:rPr lang="en-US" sz="1687" strike="noStrike" u="none">
                <a:solidFill>
                  <a:srgbClr val="000000"/>
                </a:solidFill>
                <a:latin typeface="Tahoma"/>
                <a:ea typeface="Tahoma"/>
                <a:cs typeface="Tahoma"/>
                <a:sym typeface="Tahoma"/>
              </a:rPr>
              <a:t>miento</a:t>
            </a:r>
            <a:r>
              <a:rPr lang="en-US" sz="1687" strike="noStrike" u="none">
                <a:solidFill>
                  <a:srgbClr val="000000"/>
                </a:solidFill>
                <a:latin typeface="Tahoma"/>
                <a:ea typeface="Tahoma"/>
                <a:cs typeface="Tahoma"/>
                <a:sym typeface="Tahoma"/>
              </a:rPr>
              <a:t>s </a:t>
            </a:r>
            <a:r>
              <a:rPr lang="en-US" sz="1687" strike="noStrike" u="none">
                <a:solidFill>
                  <a:srgbClr val="000000"/>
                </a:solidFill>
                <a:latin typeface="Tahoma"/>
                <a:ea typeface="Tahoma"/>
                <a:cs typeface="Tahoma"/>
                <a:sym typeface="Tahoma"/>
              </a:rPr>
              <a:t>es</a:t>
            </a:r>
            <a:r>
              <a:rPr lang="en-US" sz="1687" strike="noStrike" u="none">
                <a:solidFill>
                  <a:srgbClr val="000000"/>
                </a:solidFill>
                <a:latin typeface="Tahoma"/>
                <a:ea typeface="Tahoma"/>
                <a:cs typeface="Tahoma"/>
                <a:sym typeface="Tahoma"/>
              </a:rPr>
              <a:t>pec</a:t>
            </a:r>
            <a:r>
              <a:rPr lang="en-US" sz="1687" strike="noStrike" u="none">
                <a:solidFill>
                  <a:srgbClr val="000000"/>
                </a:solidFill>
                <a:latin typeface="Tahoma"/>
                <a:ea typeface="Tahoma"/>
                <a:cs typeface="Tahoma"/>
                <a:sym typeface="Tahoma"/>
              </a:rPr>
              <a:t>íf</a:t>
            </a:r>
            <a:r>
              <a:rPr lang="en-US" sz="1687" strike="noStrike" u="none">
                <a:solidFill>
                  <a:srgbClr val="000000"/>
                </a:solidFill>
                <a:latin typeface="Tahoma"/>
                <a:ea typeface="Tahoma"/>
                <a:cs typeface="Tahoma"/>
                <a:sym typeface="Tahoma"/>
              </a:rPr>
              <a:t>i</a:t>
            </a:r>
            <a:r>
              <a:rPr lang="en-US" sz="1687" strike="noStrike" u="none">
                <a:solidFill>
                  <a:srgbClr val="000000"/>
                </a:solidFill>
                <a:latin typeface="Tahoma"/>
                <a:ea typeface="Tahoma"/>
                <a:cs typeface="Tahoma"/>
                <a:sym typeface="Tahoma"/>
              </a:rPr>
              <a:t>c</a:t>
            </a:r>
            <a:r>
              <a:rPr lang="en-US" sz="1687" strike="noStrike" u="none">
                <a:solidFill>
                  <a:srgbClr val="000000"/>
                </a:solidFill>
                <a:latin typeface="Tahoma"/>
                <a:ea typeface="Tahoma"/>
                <a:cs typeface="Tahoma"/>
                <a:sym typeface="Tahoma"/>
              </a:rPr>
              <a:t>o</a:t>
            </a:r>
            <a:r>
              <a:rPr lang="en-US" sz="1687" strike="noStrike" u="none">
                <a:solidFill>
                  <a:srgbClr val="000000"/>
                </a:solidFill>
                <a:latin typeface="Tahoma"/>
                <a:ea typeface="Tahoma"/>
                <a:cs typeface="Tahoma"/>
                <a:sym typeface="Tahoma"/>
              </a:rPr>
              <a:t>s d</a:t>
            </a:r>
            <a:r>
              <a:rPr lang="en-US" sz="1687" strike="noStrike" u="none">
                <a:solidFill>
                  <a:srgbClr val="000000"/>
                </a:solidFill>
                <a:latin typeface="Tahoma"/>
                <a:ea typeface="Tahoma"/>
                <a:cs typeface="Tahoma"/>
                <a:sym typeface="Tahoma"/>
              </a:rPr>
              <a:t>e</a:t>
            </a:r>
            <a:r>
              <a:rPr lang="en-US" sz="1687" strike="noStrike" u="none">
                <a:solidFill>
                  <a:srgbClr val="000000"/>
                </a:solidFill>
                <a:latin typeface="Tahoma"/>
                <a:ea typeface="Tahoma"/>
                <a:cs typeface="Tahoma"/>
                <a:sym typeface="Tahoma"/>
              </a:rPr>
              <a:t>l </a:t>
            </a:r>
            <a:r>
              <a:rPr lang="en-US" sz="1687" strike="noStrike" u="none">
                <a:solidFill>
                  <a:srgbClr val="000000"/>
                </a:solidFill>
                <a:latin typeface="Tahoma"/>
                <a:ea typeface="Tahoma"/>
                <a:cs typeface="Tahoma"/>
                <a:sym typeface="Tahoma"/>
              </a:rPr>
              <a:t>s</a:t>
            </a:r>
            <a:r>
              <a:rPr lang="en-US" sz="1687" strike="noStrike" u="none">
                <a:solidFill>
                  <a:srgbClr val="000000"/>
                </a:solidFill>
                <a:latin typeface="Tahoma"/>
                <a:ea typeface="Tahoma"/>
                <a:cs typeface="Tahoma"/>
                <a:sym typeface="Tahoma"/>
              </a:rPr>
              <a:t>ector</a:t>
            </a:r>
            <a:r>
              <a:rPr lang="en-US" sz="1687" strike="noStrike" u="none">
                <a:solidFill>
                  <a:srgbClr val="000000"/>
                </a:solidFill>
                <a:latin typeface="Tahoma"/>
                <a:ea typeface="Tahoma"/>
                <a:cs typeface="Tahoma"/>
                <a:sym typeface="Tahoma"/>
              </a:rPr>
              <a:t> de </a:t>
            </a:r>
            <a:r>
              <a:rPr lang="en-US" sz="1687" strike="noStrike" u="none">
                <a:solidFill>
                  <a:srgbClr val="000000"/>
                </a:solidFill>
                <a:latin typeface="Tahoma"/>
                <a:ea typeface="Tahoma"/>
                <a:cs typeface="Tahoma"/>
                <a:sym typeface="Tahoma"/>
              </a:rPr>
              <a:t>vigilancia y </a:t>
            </a:r>
            <a:r>
              <a:rPr lang="en-US" sz="1687" strike="noStrike" u="none">
                <a:solidFill>
                  <a:srgbClr val="000000"/>
                </a:solidFill>
                <a:latin typeface="Tahoma"/>
                <a:ea typeface="Tahoma"/>
                <a:cs typeface="Tahoma"/>
                <a:sym typeface="Tahoma"/>
              </a:rPr>
              <a:t>seguridad</a:t>
            </a:r>
            <a:r>
              <a:rPr lang="en-US" sz="1687" strike="noStrike" u="none">
                <a:solidFill>
                  <a:srgbClr val="000000"/>
                </a:solidFill>
                <a:latin typeface="Tahoma"/>
                <a:ea typeface="Tahoma"/>
                <a:cs typeface="Tahoma"/>
                <a:sym typeface="Tahoma"/>
              </a:rPr>
              <a:t> privada</a:t>
            </a:r>
          </a:p>
        </p:txBody>
      </p:sp>
      <p:sp>
        <p:nvSpPr>
          <p:cNvPr name="TextBox 5" id="5"/>
          <p:cNvSpPr txBox="true"/>
          <p:nvPr/>
        </p:nvSpPr>
        <p:spPr>
          <a:xfrm rot="0">
            <a:off x="10589318" y="1999771"/>
            <a:ext cx="3910244" cy="1763315"/>
          </a:xfrm>
          <a:prstGeom prst="rect">
            <a:avLst/>
          </a:prstGeom>
        </p:spPr>
        <p:txBody>
          <a:bodyPr anchor="t" rtlCol="false" tIns="0" lIns="0" bIns="0" rIns="0">
            <a:spAutoFit/>
          </a:bodyPr>
          <a:lstStyle/>
          <a:p>
            <a:pPr algn="just" marL="0" indent="0" lvl="0">
              <a:lnSpc>
                <a:spcPts val="2362"/>
              </a:lnSpc>
              <a:spcBef>
                <a:spcPct val="0"/>
              </a:spcBef>
            </a:pPr>
            <a:r>
              <a:rPr lang="en-US" sz="1687">
                <a:solidFill>
                  <a:srgbClr val="000000"/>
                </a:solidFill>
                <a:latin typeface="Tahoma"/>
                <a:ea typeface="Tahoma"/>
                <a:cs typeface="Tahoma"/>
                <a:sym typeface="Tahoma"/>
              </a:rPr>
              <a:t>C</a:t>
            </a:r>
            <a:r>
              <a:rPr lang="en-US" sz="1687" strike="noStrike" u="none">
                <a:solidFill>
                  <a:srgbClr val="000000"/>
                </a:solidFill>
                <a:latin typeface="Tahoma"/>
                <a:ea typeface="Tahoma"/>
                <a:cs typeface="Tahoma"/>
                <a:sym typeface="Tahoma"/>
              </a:rPr>
              <a:t>a</a:t>
            </a:r>
            <a:r>
              <a:rPr lang="en-US" sz="1687" strike="noStrike" u="none">
                <a:solidFill>
                  <a:srgbClr val="000000"/>
                </a:solidFill>
                <a:latin typeface="Tahoma"/>
                <a:ea typeface="Tahoma"/>
                <a:cs typeface="Tahoma"/>
                <a:sym typeface="Tahoma"/>
              </a:rPr>
              <a:t>mb</a:t>
            </a:r>
            <a:r>
              <a:rPr lang="en-US" sz="1687" strike="noStrike" u="none">
                <a:solidFill>
                  <a:srgbClr val="000000"/>
                </a:solidFill>
                <a:latin typeface="Tahoma"/>
                <a:ea typeface="Tahoma"/>
                <a:cs typeface="Tahoma"/>
                <a:sym typeface="Tahoma"/>
              </a:rPr>
              <a:t>i</a:t>
            </a:r>
            <a:r>
              <a:rPr lang="en-US" sz="1687" strike="noStrike" u="none">
                <a:solidFill>
                  <a:srgbClr val="000000"/>
                </a:solidFill>
                <a:latin typeface="Tahoma"/>
                <a:ea typeface="Tahoma"/>
                <a:cs typeface="Tahoma"/>
                <a:sym typeface="Tahoma"/>
              </a:rPr>
              <a:t>os e</a:t>
            </a:r>
            <a:r>
              <a:rPr lang="en-US" sz="1687" strike="noStrike" u="none">
                <a:solidFill>
                  <a:srgbClr val="000000"/>
                </a:solidFill>
                <a:latin typeface="Tahoma"/>
                <a:ea typeface="Tahoma"/>
                <a:cs typeface="Tahoma"/>
                <a:sym typeface="Tahoma"/>
              </a:rPr>
              <a:t>n </a:t>
            </a:r>
            <a:r>
              <a:rPr lang="en-US" sz="1687" strike="noStrike" u="none">
                <a:solidFill>
                  <a:srgbClr val="000000"/>
                </a:solidFill>
                <a:latin typeface="Tahoma"/>
                <a:ea typeface="Tahoma"/>
                <a:cs typeface="Tahoma"/>
                <a:sym typeface="Tahoma"/>
              </a:rPr>
              <a:t>los</a:t>
            </a:r>
            <a:r>
              <a:rPr lang="en-US" sz="1687" strike="noStrike" u="none">
                <a:solidFill>
                  <a:srgbClr val="000000"/>
                </a:solidFill>
                <a:latin typeface="Tahoma"/>
                <a:ea typeface="Tahoma"/>
                <a:cs typeface="Tahoma"/>
                <a:sym typeface="Tahoma"/>
              </a:rPr>
              <a:t> re</a:t>
            </a:r>
            <a:r>
              <a:rPr lang="en-US" sz="1687" strike="noStrike" u="none">
                <a:solidFill>
                  <a:srgbClr val="000000"/>
                </a:solidFill>
                <a:latin typeface="Tahoma"/>
                <a:ea typeface="Tahoma"/>
                <a:cs typeface="Tahoma"/>
                <a:sym typeface="Tahoma"/>
              </a:rPr>
              <a:t>qu</a:t>
            </a:r>
            <a:r>
              <a:rPr lang="en-US" sz="1687" strike="noStrike" u="none">
                <a:solidFill>
                  <a:srgbClr val="000000"/>
                </a:solidFill>
                <a:latin typeface="Tahoma"/>
                <a:ea typeface="Tahoma"/>
                <a:cs typeface="Tahoma"/>
                <a:sym typeface="Tahoma"/>
              </a:rPr>
              <a:t>i</a:t>
            </a:r>
            <a:r>
              <a:rPr lang="en-US" sz="1687" strike="noStrike" u="none">
                <a:solidFill>
                  <a:srgbClr val="000000"/>
                </a:solidFill>
                <a:latin typeface="Tahoma"/>
                <a:ea typeface="Tahoma"/>
                <a:cs typeface="Tahoma"/>
                <a:sym typeface="Tahoma"/>
              </a:rPr>
              <a:t>s</a:t>
            </a:r>
            <a:r>
              <a:rPr lang="en-US" sz="1687" strike="noStrike" u="none">
                <a:solidFill>
                  <a:srgbClr val="000000"/>
                </a:solidFill>
                <a:latin typeface="Tahoma"/>
                <a:ea typeface="Tahoma"/>
                <a:cs typeface="Tahoma"/>
                <a:sym typeface="Tahoma"/>
              </a:rPr>
              <a:t>itos </a:t>
            </a:r>
            <a:r>
              <a:rPr lang="en-US" sz="1687" strike="noStrike" u="none">
                <a:solidFill>
                  <a:srgbClr val="000000"/>
                </a:solidFill>
                <a:latin typeface="Tahoma"/>
                <a:ea typeface="Tahoma"/>
                <a:cs typeface="Tahoma"/>
                <a:sym typeface="Tahoma"/>
              </a:rPr>
              <a:t>d</a:t>
            </a:r>
            <a:r>
              <a:rPr lang="en-US" sz="1687" strike="noStrike" u="none">
                <a:solidFill>
                  <a:srgbClr val="000000"/>
                </a:solidFill>
                <a:latin typeface="Tahoma"/>
                <a:ea typeface="Tahoma"/>
                <a:cs typeface="Tahoma"/>
                <a:sym typeface="Tahoma"/>
              </a:rPr>
              <a:t>e</a:t>
            </a:r>
            <a:r>
              <a:rPr lang="en-US" sz="1687" strike="noStrike" u="none">
                <a:solidFill>
                  <a:srgbClr val="000000"/>
                </a:solidFill>
                <a:latin typeface="Tahoma"/>
                <a:ea typeface="Tahoma"/>
                <a:cs typeface="Tahoma"/>
                <a:sym typeface="Tahoma"/>
              </a:rPr>
              <a:t> l</a:t>
            </a:r>
            <a:r>
              <a:rPr lang="en-US" sz="1687" strike="noStrike" u="none">
                <a:solidFill>
                  <a:srgbClr val="000000"/>
                </a:solidFill>
                <a:latin typeface="Tahoma"/>
                <a:ea typeface="Tahoma"/>
                <a:cs typeface="Tahoma"/>
                <a:sym typeface="Tahoma"/>
              </a:rPr>
              <a:t>os </a:t>
            </a:r>
            <a:r>
              <a:rPr lang="en-US" sz="1687" strike="noStrike" u="none">
                <a:solidFill>
                  <a:srgbClr val="000000"/>
                </a:solidFill>
                <a:latin typeface="Tahoma"/>
                <a:ea typeface="Tahoma"/>
                <a:cs typeface="Tahoma"/>
                <a:sym typeface="Tahoma"/>
              </a:rPr>
              <a:t>cl</a:t>
            </a:r>
            <a:r>
              <a:rPr lang="en-US" sz="1687" strike="noStrike" u="none">
                <a:solidFill>
                  <a:srgbClr val="000000"/>
                </a:solidFill>
                <a:latin typeface="Tahoma"/>
                <a:ea typeface="Tahoma"/>
                <a:cs typeface="Tahoma"/>
                <a:sym typeface="Tahoma"/>
              </a:rPr>
              <a:t>i</a:t>
            </a:r>
            <a:r>
              <a:rPr lang="en-US" sz="1687" strike="noStrike" u="none">
                <a:solidFill>
                  <a:srgbClr val="000000"/>
                </a:solidFill>
                <a:latin typeface="Tahoma"/>
                <a:ea typeface="Tahoma"/>
                <a:cs typeface="Tahoma"/>
                <a:sym typeface="Tahoma"/>
              </a:rPr>
              <a:t>e</a:t>
            </a:r>
            <a:r>
              <a:rPr lang="en-US" sz="1687" strike="noStrike" u="none">
                <a:solidFill>
                  <a:srgbClr val="000000"/>
                </a:solidFill>
                <a:latin typeface="Tahoma"/>
                <a:ea typeface="Tahoma"/>
                <a:cs typeface="Tahoma"/>
                <a:sym typeface="Tahoma"/>
              </a:rPr>
              <a:t>nt</a:t>
            </a:r>
            <a:r>
              <a:rPr lang="en-US" sz="1687" strike="noStrike" u="none">
                <a:solidFill>
                  <a:srgbClr val="000000"/>
                </a:solidFill>
                <a:latin typeface="Tahoma"/>
                <a:ea typeface="Tahoma"/>
                <a:cs typeface="Tahoma"/>
                <a:sym typeface="Tahoma"/>
              </a:rPr>
              <a:t>e</a:t>
            </a:r>
            <a:r>
              <a:rPr lang="en-US" sz="1687" strike="noStrike" u="none">
                <a:solidFill>
                  <a:srgbClr val="000000"/>
                </a:solidFill>
                <a:latin typeface="Tahoma"/>
                <a:ea typeface="Tahoma"/>
                <a:cs typeface="Tahoma"/>
                <a:sym typeface="Tahoma"/>
              </a:rPr>
              <a:t>s y </a:t>
            </a:r>
            <a:r>
              <a:rPr lang="en-US" sz="1687" strike="noStrike" u="none">
                <a:solidFill>
                  <a:srgbClr val="000000"/>
                </a:solidFill>
                <a:latin typeface="Tahoma"/>
                <a:ea typeface="Tahoma"/>
                <a:cs typeface="Tahoma"/>
                <a:sym typeface="Tahoma"/>
              </a:rPr>
              <a:t>par</a:t>
            </a:r>
            <a:r>
              <a:rPr lang="en-US" sz="1687" strike="noStrike" u="none">
                <a:solidFill>
                  <a:srgbClr val="000000"/>
                </a:solidFill>
                <a:latin typeface="Tahoma"/>
                <a:ea typeface="Tahoma"/>
                <a:cs typeface="Tahoma"/>
                <a:sym typeface="Tahoma"/>
              </a:rPr>
              <a:t>tes </a:t>
            </a:r>
            <a:r>
              <a:rPr lang="en-US" sz="1687" strike="noStrike" u="none">
                <a:solidFill>
                  <a:srgbClr val="000000"/>
                </a:solidFill>
                <a:latin typeface="Tahoma"/>
                <a:ea typeface="Tahoma"/>
                <a:cs typeface="Tahoma"/>
                <a:sym typeface="Tahoma"/>
              </a:rPr>
              <a:t>int</a:t>
            </a:r>
            <a:r>
              <a:rPr lang="en-US" sz="1687" strike="noStrike" u="none">
                <a:solidFill>
                  <a:srgbClr val="000000"/>
                </a:solidFill>
                <a:latin typeface="Tahoma"/>
                <a:ea typeface="Tahoma"/>
                <a:cs typeface="Tahoma"/>
                <a:sym typeface="Tahoma"/>
              </a:rPr>
              <a:t>er</a:t>
            </a:r>
            <a:r>
              <a:rPr lang="en-US" sz="1687" strike="noStrike" u="none">
                <a:solidFill>
                  <a:srgbClr val="000000"/>
                </a:solidFill>
                <a:latin typeface="Tahoma"/>
                <a:ea typeface="Tahoma"/>
                <a:cs typeface="Tahoma"/>
                <a:sym typeface="Tahoma"/>
              </a:rPr>
              <a:t>es</a:t>
            </a:r>
            <a:r>
              <a:rPr lang="en-US" sz="1687" strike="noStrike" u="none">
                <a:solidFill>
                  <a:srgbClr val="000000"/>
                </a:solidFill>
                <a:latin typeface="Tahoma"/>
                <a:ea typeface="Tahoma"/>
                <a:cs typeface="Tahoma"/>
                <a:sym typeface="Tahoma"/>
              </a:rPr>
              <a:t>a</a:t>
            </a:r>
            <a:r>
              <a:rPr lang="en-US" sz="1687" strike="noStrike" u="none">
                <a:solidFill>
                  <a:srgbClr val="000000"/>
                </a:solidFill>
                <a:latin typeface="Tahoma"/>
                <a:ea typeface="Tahoma"/>
                <a:cs typeface="Tahoma"/>
                <a:sym typeface="Tahoma"/>
              </a:rPr>
              <a:t>d</a:t>
            </a:r>
            <a:r>
              <a:rPr lang="en-US" sz="1687" strike="noStrike" u="none">
                <a:solidFill>
                  <a:srgbClr val="000000"/>
                </a:solidFill>
                <a:latin typeface="Tahoma"/>
                <a:ea typeface="Tahoma"/>
                <a:cs typeface="Tahoma"/>
                <a:sym typeface="Tahoma"/>
              </a:rPr>
              <a:t>as, r</a:t>
            </a:r>
            <a:r>
              <a:rPr lang="en-US" sz="1687" strike="noStrike" u="none">
                <a:solidFill>
                  <a:srgbClr val="000000"/>
                </a:solidFill>
                <a:latin typeface="Tahoma"/>
                <a:ea typeface="Tahoma"/>
                <a:cs typeface="Tahoma"/>
                <a:sym typeface="Tahoma"/>
              </a:rPr>
              <a:t>elac</a:t>
            </a:r>
            <a:r>
              <a:rPr lang="en-US" sz="1687" strike="noStrike" u="none">
                <a:solidFill>
                  <a:srgbClr val="000000"/>
                </a:solidFill>
                <a:latin typeface="Tahoma"/>
                <a:ea typeface="Tahoma"/>
                <a:cs typeface="Tahoma"/>
                <a:sym typeface="Tahoma"/>
              </a:rPr>
              <a:t>i</a:t>
            </a:r>
            <a:r>
              <a:rPr lang="en-US" sz="1687" strike="noStrike" u="none">
                <a:solidFill>
                  <a:srgbClr val="000000"/>
                </a:solidFill>
                <a:latin typeface="Tahoma"/>
                <a:ea typeface="Tahoma"/>
                <a:cs typeface="Tahoma"/>
                <a:sym typeface="Tahoma"/>
              </a:rPr>
              <a:t>o</a:t>
            </a:r>
            <a:r>
              <a:rPr lang="en-US" sz="1687" strike="noStrike" u="none">
                <a:solidFill>
                  <a:srgbClr val="000000"/>
                </a:solidFill>
                <a:latin typeface="Tahoma"/>
                <a:ea typeface="Tahoma"/>
                <a:cs typeface="Tahoma"/>
                <a:sym typeface="Tahoma"/>
              </a:rPr>
              <a:t>nados </a:t>
            </a:r>
            <a:r>
              <a:rPr lang="en-US" sz="1687" strike="noStrike" u="none">
                <a:solidFill>
                  <a:srgbClr val="000000"/>
                </a:solidFill>
                <a:latin typeface="Tahoma"/>
                <a:ea typeface="Tahoma"/>
                <a:cs typeface="Tahoma"/>
                <a:sym typeface="Tahoma"/>
              </a:rPr>
              <a:t>con</a:t>
            </a:r>
            <a:r>
              <a:rPr lang="en-US" sz="1687" strike="noStrike" u="none">
                <a:solidFill>
                  <a:srgbClr val="000000"/>
                </a:solidFill>
                <a:latin typeface="Tahoma"/>
                <a:ea typeface="Tahoma"/>
                <a:cs typeface="Tahoma"/>
                <a:sym typeface="Tahoma"/>
              </a:rPr>
              <a:t> </a:t>
            </a:r>
            <a:r>
              <a:rPr lang="en-US" sz="1687" strike="noStrike" u="none">
                <a:solidFill>
                  <a:srgbClr val="000000"/>
                </a:solidFill>
                <a:latin typeface="Tahoma"/>
                <a:ea typeface="Tahoma"/>
                <a:cs typeface="Tahoma"/>
                <a:sym typeface="Tahoma"/>
              </a:rPr>
              <a:t>el </a:t>
            </a:r>
            <a:r>
              <a:rPr lang="en-US" sz="1687" strike="noStrike" u="none">
                <a:solidFill>
                  <a:srgbClr val="000000"/>
                </a:solidFill>
                <a:latin typeface="Tahoma"/>
                <a:ea typeface="Tahoma"/>
                <a:cs typeface="Tahoma"/>
                <a:sym typeface="Tahoma"/>
              </a:rPr>
              <a:t>al</a:t>
            </a:r>
            <a:r>
              <a:rPr lang="en-US" sz="1687" strike="noStrike" u="none">
                <a:solidFill>
                  <a:srgbClr val="000000"/>
                </a:solidFill>
                <a:latin typeface="Tahoma"/>
                <a:ea typeface="Tahoma"/>
                <a:cs typeface="Tahoma"/>
                <a:sym typeface="Tahoma"/>
              </a:rPr>
              <a:t>can</a:t>
            </a:r>
            <a:r>
              <a:rPr lang="en-US" sz="1687" strike="noStrike" u="none">
                <a:solidFill>
                  <a:srgbClr val="000000"/>
                </a:solidFill>
                <a:latin typeface="Tahoma"/>
                <a:ea typeface="Tahoma"/>
                <a:cs typeface="Tahoma"/>
                <a:sym typeface="Tahoma"/>
              </a:rPr>
              <a:t>ce </a:t>
            </a:r>
            <a:r>
              <a:rPr lang="en-US" sz="1687" strike="noStrike" u="none">
                <a:solidFill>
                  <a:srgbClr val="000000"/>
                </a:solidFill>
                <a:latin typeface="Tahoma"/>
                <a:ea typeface="Tahoma"/>
                <a:cs typeface="Tahoma"/>
                <a:sym typeface="Tahoma"/>
              </a:rPr>
              <a:t>de</a:t>
            </a:r>
            <a:r>
              <a:rPr lang="en-US" sz="1687" strike="noStrike" u="none">
                <a:solidFill>
                  <a:srgbClr val="000000"/>
                </a:solidFill>
                <a:latin typeface="Tahoma"/>
                <a:ea typeface="Tahoma"/>
                <a:cs typeface="Tahoma"/>
                <a:sym typeface="Tahoma"/>
              </a:rPr>
              <a:t>l </a:t>
            </a:r>
            <a:r>
              <a:rPr lang="en-US" sz="1687" strike="noStrike" u="none">
                <a:solidFill>
                  <a:srgbClr val="000000"/>
                </a:solidFill>
                <a:latin typeface="Tahoma"/>
                <a:ea typeface="Tahoma"/>
                <a:cs typeface="Tahoma"/>
                <a:sym typeface="Tahoma"/>
              </a:rPr>
              <a:t>se</a:t>
            </a:r>
            <a:r>
              <a:rPr lang="en-US" sz="1687" strike="noStrike" u="none">
                <a:solidFill>
                  <a:srgbClr val="000000"/>
                </a:solidFill>
                <a:latin typeface="Tahoma"/>
                <a:ea typeface="Tahoma"/>
                <a:cs typeface="Tahoma"/>
                <a:sym typeface="Tahoma"/>
              </a:rPr>
              <a:t>rv</a:t>
            </a:r>
            <a:r>
              <a:rPr lang="en-US" sz="1687" strike="noStrike" u="none">
                <a:solidFill>
                  <a:srgbClr val="000000"/>
                </a:solidFill>
                <a:latin typeface="Tahoma"/>
                <a:ea typeface="Tahoma"/>
                <a:cs typeface="Tahoma"/>
                <a:sym typeface="Tahoma"/>
              </a:rPr>
              <a:t>i</a:t>
            </a:r>
            <a:r>
              <a:rPr lang="en-US" sz="1687" strike="noStrike" u="none">
                <a:solidFill>
                  <a:srgbClr val="000000"/>
                </a:solidFill>
                <a:latin typeface="Tahoma"/>
                <a:ea typeface="Tahoma"/>
                <a:cs typeface="Tahoma"/>
                <a:sym typeface="Tahoma"/>
              </a:rPr>
              <a:t>ci</a:t>
            </a:r>
            <a:r>
              <a:rPr lang="en-US" sz="1687" strike="noStrike" u="none">
                <a:solidFill>
                  <a:srgbClr val="000000"/>
                </a:solidFill>
                <a:latin typeface="Tahoma"/>
                <a:ea typeface="Tahoma"/>
                <a:cs typeface="Tahoma"/>
                <a:sym typeface="Tahoma"/>
              </a:rPr>
              <a:t>o,</a:t>
            </a:r>
            <a:r>
              <a:rPr lang="en-US" sz="1687" strike="noStrike" u="none">
                <a:solidFill>
                  <a:srgbClr val="000000"/>
                </a:solidFill>
                <a:latin typeface="Tahoma"/>
                <a:ea typeface="Tahoma"/>
                <a:cs typeface="Tahoma"/>
                <a:sym typeface="Tahoma"/>
              </a:rPr>
              <a:t> </a:t>
            </a:r>
            <a:r>
              <a:rPr lang="en-US" sz="1687" strike="noStrike" u="none">
                <a:solidFill>
                  <a:srgbClr val="000000"/>
                </a:solidFill>
                <a:latin typeface="Tahoma"/>
                <a:ea typeface="Tahoma"/>
                <a:cs typeface="Tahoma"/>
                <a:sym typeface="Tahoma"/>
              </a:rPr>
              <a:t>con</a:t>
            </a:r>
            <a:r>
              <a:rPr lang="en-US" sz="1687" strike="noStrike" u="none">
                <a:solidFill>
                  <a:srgbClr val="000000"/>
                </a:solidFill>
                <a:latin typeface="Tahoma"/>
                <a:ea typeface="Tahoma"/>
                <a:cs typeface="Tahoma"/>
                <a:sym typeface="Tahoma"/>
              </a:rPr>
              <a:t>di</a:t>
            </a:r>
            <a:r>
              <a:rPr lang="en-US" sz="1687" strike="noStrike" u="none">
                <a:solidFill>
                  <a:srgbClr val="000000"/>
                </a:solidFill>
                <a:latin typeface="Tahoma"/>
                <a:ea typeface="Tahoma"/>
                <a:cs typeface="Tahoma"/>
                <a:sym typeface="Tahoma"/>
              </a:rPr>
              <a:t>cion</a:t>
            </a:r>
            <a:r>
              <a:rPr lang="en-US" sz="1687" strike="noStrike" u="none">
                <a:solidFill>
                  <a:srgbClr val="000000"/>
                </a:solidFill>
                <a:latin typeface="Tahoma"/>
                <a:ea typeface="Tahoma"/>
                <a:cs typeface="Tahoma"/>
                <a:sym typeface="Tahoma"/>
              </a:rPr>
              <a:t>es</a:t>
            </a:r>
            <a:r>
              <a:rPr lang="en-US" sz="1687" strike="noStrike" u="none">
                <a:solidFill>
                  <a:srgbClr val="000000"/>
                </a:solidFill>
                <a:latin typeface="Tahoma"/>
                <a:ea typeface="Tahoma"/>
                <a:cs typeface="Tahoma"/>
                <a:sym typeface="Tahoma"/>
              </a:rPr>
              <a:t> c</a:t>
            </a:r>
            <a:r>
              <a:rPr lang="en-US" sz="1687" strike="noStrike" u="none">
                <a:solidFill>
                  <a:srgbClr val="000000"/>
                </a:solidFill>
                <a:latin typeface="Tahoma"/>
                <a:ea typeface="Tahoma"/>
                <a:cs typeface="Tahoma"/>
                <a:sym typeface="Tahoma"/>
              </a:rPr>
              <a:t>o</a:t>
            </a:r>
            <a:r>
              <a:rPr lang="en-US" sz="1687" strike="noStrike" u="none">
                <a:solidFill>
                  <a:srgbClr val="000000"/>
                </a:solidFill>
                <a:latin typeface="Tahoma"/>
                <a:ea typeface="Tahoma"/>
                <a:cs typeface="Tahoma"/>
                <a:sym typeface="Tahoma"/>
              </a:rPr>
              <a:t>ntractuale</a:t>
            </a:r>
            <a:r>
              <a:rPr lang="en-US" sz="1687" strike="noStrike" u="none">
                <a:solidFill>
                  <a:srgbClr val="000000"/>
                </a:solidFill>
                <a:latin typeface="Tahoma"/>
                <a:ea typeface="Tahoma"/>
                <a:cs typeface="Tahoma"/>
                <a:sym typeface="Tahoma"/>
              </a:rPr>
              <a:t>s, </a:t>
            </a:r>
            <a:r>
              <a:rPr lang="en-US" sz="1687" strike="noStrike" u="none">
                <a:solidFill>
                  <a:srgbClr val="000000"/>
                </a:solidFill>
                <a:latin typeface="Tahoma"/>
                <a:ea typeface="Tahoma"/>
                <a:cs typeface="Tahoma"/>
                <a:sym typeface="Tahoma"/>
              </a:rPr>
              <a:t>niv</a:t>
            </a:r>
            <a:r>
              <a:rPr lang="en-US" sz="1687" strike="noStrike" u="none">
                <a:solidFill>
                  <a:srgbClr val="000000"/>
                </a:solidFill>
                <a:latin typeface="Tahoma"/>
                <a:ea typeface="Tahoma"/>
                <a:cs typeface="Tahoma"/>
                <a:sym typeface="Tahoma"/>
              </a:rPr>
              <a:t>el</a:t>
            </a:r>
            <a:r>
              <a:rPr lang="en-US" sz="1687" strike="noStrike" u="none">
                <a:solidFill>
                  <a:srgbClr val="000000"/>
                </a:solidFill>
                <a:latin typeface="Tahoma"/>
                <a:ea typeface="Tahoma"/>
                <a:cs typeface="Tahoma"/>
                <a:sym typeface="Tahoma"/>
              </a:rPr>
              <a:t>es</a:t>
            </a:r>
            <a:r>
              <a:rPr lang="en-US" sz="1687" strike="noStrike" u="none">
                <a:solidFill>
                  <a:srgbClr val="000000"/>
                </a:solidFill>
                <a:latin typeface="Tahoma"/>
                <a:ea typeface="Tahoma"/>
                <a:cs typeface="Tahoma"/>
                <a:sym typeface="Tahoma"/>
              </a:rPr>
              <a:t> </a:t>
            </a:r>
            <a:r>
              <a:rPr lang="en-US" sz="1687" strike="noStrike" u="none">
                <a:solidFill>
                  <a:srgbClr val="000000"/>
                </a:solidFill>
                <a:latin typeface="Tahoma"/>
                <a:ea typeface="Tahoma"/>
                <a:cs typeface="Tahoma"/>
                <a:sym typeface="Tahoma"/>
              </a:rPr>
              <a:t>de </a:t>
            </a:r>
            <a:r>
              <a:rPr lang="en-US" sz="1687" strike="noStrike" u="none">
                <a:solidFill>
                  <a:srgbClr val="000000"/>
                </a:solidFill>
                <a:latin typeface="Tahoma"/>
                <a:ea typeface="Tahoma"/>
                <a:cs typeface="Tahoma"/>
                <a:sym typeface="Tahoma"/>
              </a:rPr>
              <a:t>s</a:t>
            </a:r>
            <a:r>
              <a:rPr lang="en-US" sz="1687" strike="noStrike" u="none">
                <a:solidFill>
                  <a:srgbClr val="000000"/>
                </a:solidFill>
                <a:latin typeface="Tahoma"/>
                <a:ea typeface="Tahoma"/>
                <a:cs typeface="Tahoma"/>
                <a:sym typeface="Tahoma"/>
              </a:rPr>
              <a:t>ervici</a:t>
            </a:r>
            <a:r>
              <a:rPr lang="en-US" sz="1687" strike="noStrike" u="none">
                <a:solidFill>
                  <a:srgbClr val="000000"/>
                </a:solidFill>
                <a:latin typeface="Tahoma"/>
                <a:ea typeface="Tahoma"/>
                <a:cs typeface="Tahoma"/>
                <a:sym typeface="Tahoma"/>
              </a:rPr>
              <a:t>o </a:t>
            </a:r>
            <a:r>
              <a:rPr lang="en-US" sz="1687" strike="noStrike" u="none">
                <a:solidFill>
                  <a:srgbClr val="000000"/>
                </a:solidFill>
                <a:latin typeface="Tahoma"/>
                <a:ea typeface="Tahoma"/>
                <a:cs typeface="Tahoma"/>
                <a:sym typeface="Tahoma"/>
              </a:rPr>
              <a:t>y exp</a:t>
            </a:r>
            <a:r>
              <a:rPr lang="en-US" sz="1687" strike="noStrike" u="none">
                <a:solidFill>
                  <a:srgbClr val="000000"/>
                </a:solidFill>
                <a:latin typeface="Tahoma"/>
                <a:ea typeface="Tahoma"/>
                <a:cs typeface="Tahoma"/>
                <a:sym typeface="Tahoma"/>
              </a:rPr>
              <a:t>ec</a:t>
            </a:r>
            <a:r>
              <a:rPr lang="en-US" sz="1687" strike="noStrike" u="none">
                <a:solidFill>
                  <a:srgbClr val="000000"/>
                </a:solidFill>
                <a:latin typeface="Tahoma"/>
                <a:ea typeface="Tahoma"/>
                <a:cs typeface="Tahoma"/>
                <a:sym typeface="Tahoma"/>
              </a:rPr>
              <a:t>tativ</a:t>
            </a:r>
            <a:r>
              <a:rPr lang="en-US" sz="1687" strike="noStrike" u="none">
                <a:solidFill>
                  <a:srgbClr val="000000"/>
                </a:solidFill>
                <a:latin typeface="Tahoma"/>
                <a:ea typeface="Tahoma"/>
                <a:cs typeface="Tahoma"/>
                <a:sym typeface="Tahoma"/>
              </a:rPr>
              <a:t>a</a:t>
            </a:r>
            <a:r>
              <a:rPr lang="en-US" sz="1687" strike="noStrike" u="none">
                <a:solidFill>
                  <a:srgbClr val="000000"/>
                </a:solidFill>
                <a:latin typeface="Tahoma"/>
                <a:ea typeface="Tahoma"/>
                <a:cs typeface="Tahoma"/>
                <a:sym typeface="Tahoma"/>
              </a:rPr>
              <a:t>s</a:t>
            </a:r>
            <a:r>
              <a:rPr lang="en-US" sz="1687" strike="noStrike" u="none">
                <a:solidFill>
                  <a:srgbClr val="000000"/>
                </a:solidFill>
                <a:latin typeface="Tahoma"/>
                <a:ea typeface="Tahoma"/>
                <a:cs typeface="Tahoma"/>
                <a:sym typeface="Tahoma"/>
              </a:rPr>
              <a:t> e</a:t>
            </a:r>
            <a:r>
              <a:rPr lang="en-US" sz="1687" strike="noStrike" u="none">
                <a:solidFill>
                  <a:srgbClr val="000000"/>
                </a:solidFill>
                <a:latin typeface="Tahoma"/>
                <a:ea typeface="Tahoma"/>
                <a:cs typeface="Tahoma"/>
                <a:sym typeface="Tahoma"/>
              </a:rPr>
              <a:t>n</a:t>
            </a:r>
            <a:r>
              <a:rPr lang="en-US" sz="1687" strike="noStrike" u="none">
                <a:solidFill>
                  <a:srgbClr val="000000"/>
                </a:solidFill>
                <a:latin typeface="Tahoma"/>
                <a:ea typeface="Tahoma"/>
                <a:cs typeface="Tahoma"/>
                <a:sym typeface="Tahoma"/>
              </a:rPr>
              <a:t> </a:t>
            </a:r>
            <a:r>
              <a:rPr lang="en-US" sz="1687" strike="noStrike" u="none">
                <a:solidFill>
                  <a:srgbClr val="000000"/>
                </a:solidFill>
                <a:latin typeface="Tahoma"/>
                <a:ea typeface="Tahoma"/>
                <a:cs typeface="Tahoma"/>
                <a:sym typeface="Tahoma"/>
              </a:rPr>
              <a:t>m</a:t>
            </a:r>
            <a:r>
              <a:rPr lang="en-US" sz="1687" strike="noStrike" u="none">
                <a:solidFill>
                  <a:srgbClr val="000000"/>
                </a:solidFill>
                <a:latin typeface="Tahoma"/>
                <a:ea typeface="Tahoma"/>
                <a:cs typeface="Tahoma"/>
                <a:sym typeface="Tahoma"/>
              </a:rPr>
              <a:t>a</a:t>
            </a:r>
            <a:r>
              <a:rPr lang="en-US" sz="1687" strike="noStrike" u="none">
                <a:solidFill>
                  <a:srgbClr val="000000"/>
                </a:solidFill>
                <a:latin typeface="Tahoma"/>
                <a:ea typeface="Tahoma"/>
                <a:cs typeface="Tahoma"/>
                <a:sym typeface="Tahoma"/>
              </a:rPr>
              <a:t>t</a:t>
            </a:r>
            <a:r>
              <a:rPr lang="en-US" sz="1687" strike="noStrike" u="none">
                <a:solidFill>
                  <a:srgbClr val="000000"/>
                </a:solidFill>
                <a:latin typeface="Tahoma"/>
                <a:ea typeface="Tahoma"/>
                <a:cs typeface="Tahoma"/>
                <a:sym typeface="Tahoma"/>
              </a:rPr>
              <a:t>er</a:t>
            </a:r>
            <a:r>
              <a:rPr lang="en-US" sz="1687" strike="noStrike" u="none">
                <a:solidFill>
                  <a:srgbClr val="000000"/>
                </a:solidFill>
                <a:latin typeface="Tahoma"/>
                <a:ea typeface="Tahoma"/>
                <a:cs typeface="Tahoma"/>
                <a:sym typeface="Tahoma"/>
              </a:rPr>
              <a:t>i</a:t>
            </a:r>
            <a:r>
              <a:rPr lang="en-US" sz="1687" strike="noStrike" u="none">
                <a:solidFill>
                  <a:srgbClr val="000000"/>
                </a:solidFill>
                <a:latin typeface="Tahoma"/>
                <a:ea typeface="Tahoma"/>
                <a:cs typeface="Tahoma"/>
                <a:sym typeface="Tahoma"/>
              </a:rPr>
              <a:t>a </a:t>
            </a:r>
            <a:r>
              <a:rPr lang="en-US" sz="1687" strike="noStrike" u="none">
                <a:solidFill>
                  <a:srgbClr val="000000"/>
                </a:solidFill>
                <a:latin typeface="Tahoma"/>
                <a:ea typeface="Tahoma"/>
                <a:cs typeface="Tahoma"/>
                <a:sym typeface="Tahoma"/>
              </a:rPr>
              <a:t>d</a:t>
            </a:r>
            <a:r>
              <a:rPr lang="en-US" sz="1687" strike="noStrike" u="none">
                <a:solidFill>
                  <a:srgbClr val="000000"/>
                </a:solidFill>
                <a:latin typeface="Tahoma"/>
                <a:ea typeface="Tahoma"/>
                <a:cs typeface="Tahoma"/>
                <a:sym typeface="Tahoma"/>
              </a:rPr>
              <a:t>e se</a:t>
            </a:r>
            <a:r>
              <a:rPr lang="en-US" sz="1687" strike="noStrike" u="none">
                <a:solidFill>
                  <a:srgbClr val="000000"/>
                </a:solidFill>
                <a:latin typeface="Tahoma"/>
                <a:ea typeface="Tahoma"/>
                <a:cs typeface="Tahoma"/>
                <a:sym typeface="Tahoma"/>
              </a:rPr>
              <a:t>guri</a:t>
            </a:r>
            <a:r>
              <a:rPr lang="en-US" sz="1687" strike="noStrike" u="none">
                <a:solidFill>
                  <a:srgbClr val="000000"/>
                </a:solidFill>
                <a:latin typeface="Tahoma"/>
                <a:ea typeface="Tahoma"/>
                <a:cs typeface="Tahoma"/>
                <a:sym typeface="Tahoma"/>
              </a:rPr>
              <a:t>d</a:t>
            </a:r>
            <a:r>
              <a:rPr lang="en-US" sz="1687" strike="noStrike" u="none">
                <a:solidFill>
                  <a:srgbClr val="000000"/>
                </a:solidFill>
                <a:latin typeface="Tahoma"/>
                <a:ea typeface="Tahoma"/>
                <a:cs typeface="Tahoma"/>
                <a:sym typeface="Tahoma"/>
              </a:rPr>
              <a:t>ad</a:t>
            </a:r>
            <a:r>
              <a:rPr lang="en-US" sz="1687" strike="noStrike" u="none">
                <a:solidFill>
                  <a:srgbClr val="000000"/>
                </a:solidFill>
                <a:latin typeface="Tahoma"/>
                <a:ea typeface="Tahoma"/>
                <a:cs typeface="Tahoma"/>
                <a:sym typeface="Tahoma"/>
              </a:rPr>
              <a:t> </a:t>
            </a:r>
            <a:r>
              <a:rPr lang="en-US" sz="1687" strike="noStrike" u="none">
                <a:solidFill>
                  <a:srgbClr val="000000"/>
                </a:solidFill>
                <a:latin typeface="Tahoma"/>
                <a:ea typeface="Tahoma"/>
                <a:cs typeface="Tahoma"/>
                <a:sym typeface="Tahoma"/>
              </a:rPr>
              <a:t>y</a:t>
            </a:r>
            <a:r>
              <a:rPr lang="en-US" sz="1687" strike="noStrike" u="none">
                <a:solidFill>
                  <a:srgbClr val="000000"/>
                </a:solidFill>
                <a:latin typeface="Tahoma"/>
                <a:ea typeface="Tahoma"/>
                <a:cs typeface="Tahoma"/>
                <a:sym typeface="Tahoma"/>
              </a:rPr>
              <a:t> derechos humanos.</a:t>
            </a:r>
          </a:p>
        </p:txBody>
      </p:sp>
      <p:sp>
        <p:nvSpPr>
          <p:cNvPr name="TextBox 6" id="6"/>
          <p:cNvSpPr txBox="true"/>
          <p:nvPr/>
        </p:nvSpPr>
        <p:spPr>
          <a:xfrm rot="0">
            <a:off x="7542697" y="5610444"/>
            <a:ext cx="3310892" cy="425351"/>
          </a:xfrm>
          <a:prstGeom prst="rect">
            <a:avLst/>
          </a:prstGeom>
        </p:spPr>
        <p:txBody>
          <a:bodyPr anchor="t" rtlCol="false" tIns="0" lIns="0" bIns="0" rIns="0">
            <a:spAutoFit/>
          </a:bodyPr>
          <a:lstStyle/>
          <a:p>
            <a:pPr algn="ctr" marL="0" indent="0" lvl="0">
              <a:lnSpc>
                <a:spcPts val="3543"/>
              </a:lnSpc>
              <a:spcBef>
                <a:spcPct val="0"/>
              </a:spcBef>
            </a:pPr>
            <a:r>
              <a:rPr lang="en-US" b="true" sz="2531">
                <a:solidFill>
                  <a:srgbClr val="000000"/>
                </a:solidFill>
                <a:latin typeface="Tahoma Bold"/>
                <a:ea typeface="Tahoma Bold"/>
                <a:cs typeface="Tahoma Bold"/>
                <a:sym typeface="Tahoma Bold"/>
              </a:rPr>
              <a:t>EXTERNOS</a:t>
            </a:r>
          </a:p>
        </p:txBody>
      </p:sp>
      <p:sp>
        <p:nvSpPr>
          <p:cNvPr name="TextBox 7" id="7"/>
          <p:cNvSpPr txBox="true"/>
          <p:nvPr/>
        </p:nvSpPr>
        <p:spPr>
          <a:xfrm rot="0">
            <a:off x="3903494" y="7892677"/>
            <a:ext cx="3904029" cy="1468635"/>
          </a:xfrm>
          <a:prstGeom prst="rect">
            <a:avLst/>
          </a:prstGeom>
        </p:spPr>
        <p:txBody>
          <a:bodyPr anchor="t" rtlCol="false" tIns="0" lIns="0" bIns="0" rIns="0">
            <a:spAutoFit/>
          </a:bodyPr>
          <a:lstStyle/>
          <a:p>
            <a:pPr algn="just" marL="0" indent="0" lvl="0">
              <a:lnSpc>
                <a:spcPts val="2362"/>
              </a:lnSpc>
              <a:spcBef>
                <a:spcPct val="0"/>
              </a:spcBef>
            </a:pPr>
            <a:r>
              <a:rPr lang="en-US" sz="1687" strike="noStrike" u="none">
                <a:solidFill>
                  <a:srgbClr val="000000"/>
                </a:solidFill>
                <a:latin typeface="Tahoma"/>
                <a:ea typeface="Tahoma"/>
                <a:cs typeface="Tahoma"/>
                <a:sym typeface="Tahoma"/>
              </a:rPr>
              <a:t>Factores del contexto externo, tales como condiciones sociales, económicas, de orden público y de seguridad, que puedan afectar la planificación y ejecución de las operaciones</a:t>
            </a:r>
          </a:p>
        </p:txBody>
      </p:sp>
      <p:sp>
        <p:nvSpPr>
          <p:cNvPr name="TextBox 8" id="8"/>
          <p:cNvSpPr txBox="true"/>
          <p:nvPr/>
        </p:nvSpPr>
        <p:spPr>
          <a:xfrm rot="0">
            <a:off x="10844002" y="7892677"/>
            <a:ext cx="3400878" cy="1468635"/>
          </a:xfrm>
          <a:prstGeom prst="rect">
            <a:avLst/>
          </a:prstGeom>
        </p:spPr>
        <p:txBody>
          <a:bodyPr anchor="t" rtlCol="false" tIns="0" lIns="0" bIns="0" rIns="0">
            <a:spAutoFit/>
          </a:bodyPr>
          <a:lstStyle/>
          <a:p>
            <a:pPr algn="just" marL="0" indent="0" lvl="0">
              <a:lnSpc>
                <a:spcPts val="2362"/>
              </a:lnSpc>
              <a:spcBef>
                <a:spcPct val="0"/>
              </a:spcBef>
            </a:pPr>
            <a:r>
              <a:rPr lang="en-US" sz="1687" strike="noStrike" u="none">
                <a:solidFill>
                  <a:srgbClr val="000000"/>
                </a:solidFill>
                <a:latin typeface="Tahoma"/>
                <a:ea typeface="Tahoma"/>
                <a:cs typeface="Tahoma"/>
                <a:sym typeface="Tahoma"/>
              </a:rPr>
              <a:t>Cambios en riesgos y amenazas, identificados a través del análisis del entorno, la evaluación de riesgos de seguridad y la gestión de incidentes.</a:t>
            </a:r>
          </a:p>
        </p:txBody>
      </p:sp>
      <p:grpSp>
        <p:nvGrpSpPr>
          <p:cNvPr name="Group 9" id="9"/>
          <p:cNvGrpSpPr/>
          <p:nvPr/>
        </p:nvGrpSpPr>
        <p:grpSpPr>
          <a:xfrm rot="0">
            <a:off x="0" y="9501749"/>
            <a:ext cx="18288000" cy="785498"/>
            <a:chOff x="0" y="0"/>
            <a:chExt cx="24384000" cy="1047331"/>
          </a:xfrm>
        </p:grpSpPr>
        <p:sp>
          <p:nvSpPr>
            <p:cNvPr name="Freeform 10" id="10"/>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11" id="11"/>
          <p:cNvGrpSpPr/>
          <p:nvPr/>
        </p:nvGrpSpPr>
        <p:grpSpPr>
          <a:xfrm rot="0">
            <a:off x="-304800" y="-482717"/>
            <a:ext cx="2728093" cy="1899533"/>
            <a:chOff x="0" y="0"/>
            <a:chExt cx="3637458" cy="2532710"/>
          </a:xfrm>
        </p:grpSpPr>
        <p:sp>
          <p:nvSpPr>
            <p:cNvPr name="Freeform 12" id="12"/>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13" id="13"/>
          <p:cNvGrpSpPr/>
          <p:nvPr/>
        </p:nvGrpSpPr>
        <p:grpSpPr>
          <a:xfrm rot="0">
            <a:off x="-33176" y="-62465"/>
            <a:ext cx="1933575" cy="1809750"/>
            <a:chOff x="0" y="0"/>
            <a:chExt cx="2578100" cy="2413000"/>
          </a:xfrm>
        </p:grpSpPr>
        <p:sp>
          <p:nvSpPr>
            <p:cNvPr name="Freeform 14" id="14"/>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5" id="15"/>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6" id="16"/>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2286000" y="6995619"/>
            <a:ext cx="4388508" cy="3291381"/>
          </a:xfrm>
          <a:custGeom>
            <a:avLst/>
            <a:gdLst/>
            <a:ahLst/>
            <a:cxnLst/>
            <a:rect r="r" b="b" t="t" l="l"/>
            <a:pathLst>
              <a:path h="3291381" w="4388508">
                <a:moveTo>
                  <a:pt x="4388508" y="0"/>
                </a:moveTo>
                <a:lnTo>
                  <a:pt x="0" y="0"/>
                </a:lnTo>
                <a:lnTo>
                  <a:pt x="0" y="3291381"/>
                </a:lnTo>
                <a:lnTo>
                  <a:pt x="4388508" y="3291381"/>
                </a:lnTo>
                <a:lnTo>
                  <a:pt x="4388508" y="0"/>
                </a:lnTo>
                <a:close/>
              </a:path>
            </a:pathLst>
          </a:custGeom>
          <a:blipFill>
            <a:blip r:embed="rId2"/>
            <a:stretch>
              <a:fillRect l="0" t="0" r="0" b="0"/>
            </a:stretch>
          </a:blipFill>
        </p:spPr>
      </p:sp>
      <p:sp>
        <p:nvSpPr>
          <p:cNvPr name="Freeform 3" id="3"/>
          <p:cNvSpPr/>
          <p:nvPr/>
        </p:nvSpPr>
        <p:spPr>
          <a:xfrm flipH="false" flipV="false" rot="0">
            <a:off x="9144000" y="5278445"/>
            <a:ext cx="4603857" cy="4603857"/>
          </a:xfrm>
          <a:custGeom>
            <a:avLst/>
            <a:gdLst/>
            <a:ahLst/>
            <a:cxnLst/>
            <a:rect r="r" b="b" t="t" l="l"/>
            <a:pathLst>
              <a:path h="4603857" w="4603857">
                <a:moveTo>
                  <a:pt x="0" y="0"/>
                </a:moveTo>
                <a:lnTo>
                  <a:pt x="4603857" y="0"/>
                </a:lnTo>
                <a:lnTo>
                  <a:pt x="4603857" y="4603858"/>
                </a:lnTo>
                <a:lnTo>
                  <a:pt x="0" y="46038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4932578"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3.11 </a:t>
            </a:r>
            <a:r>
              <a:rPr lang="en-US" sz="2803" b="true">
                <a:solidFill>
                  <a:srgbClr val="000000"/>
                </a:solidFill>
                <a:latin typeface="Tahoma Bold"/>
                <a:ea typeface="Tahoma Bold"/>
                <a:cs typeface="Tahoma Bold"/>
                <a:sym typeface="Tahoma Bold"/>
              </a:rPr>
              <a:t>DESEMPEÑO DE LOS PROVEEDORES EXTERNO</a:t>
            </a:r>
          </a:p>
        </p:txBody>
      </p:sp>
      <p:sp>
        <p:nvSpPr>
          <p:cNvPr name="TextBox 5" id="5"/>
          <p:cNvSpPr txBox="true"/>
          <p:nvPr/>
        </p:nvSpPr>
        <p:spPr>
          <a:xfrm rot="0">
            <a:off x="3633214" y="1910105"/>
            <a:ext cx="11586210" cy="3013770"/>
          </a:xfrm>
          <a:prstGeom prst="rect">
            <a:avLst/>
          </a:prstGeom>
        </p:spPr>
        <p:txBody>
          <a:bodyPr anchor="t" rtlCol="false" tIns="0" lIns="0" bIns="0" rIns="0">
            <a:spAutoFit/>
          </a:bodyPr>
          <a:lstStyle/>
          <a:p>
            <a:pPr algn="just">
              <a:lnSpc>
                <a:spcPts val="2666"/>
              </a:lnSpc>
            </a:pPr>
            <a:r>
              <a:rPr lang="en-US" sz="2221">
                <a:solidFill>
                  <a:srgbClr val="000000"/>
                </a:solidFill>
                <a:latin typeface="Tahoma"/>
                <a:ea typeface="Tahoma"/>
                <a:cs typeface="Tahoma"/>
                <a:sym typeface="Tahoma"/>
              </a:rPr>
              <a:t>En la evaluación de proveedores realizada en el transcurso del año 2025, se evidencia un promedio de calificación del 90%, demostrando así cumplimiento de  los requisitos exigidos a nuestros proveedores  en cuanto a calidad, cumplimiento, condiciones de pago y atención al cliente se refiere.</a:t>
            </a:r>
          </a:p>
          <a:p>
            <a:pPr algn="just">
              <a:lnSpc>
                <a:spcPts val="2666"/>
              </a:lnSpc>
            </a:pPr>
            <a:r>
              <a:rPr lang="en-US" sz="2221">
                <a:solidFill>
                  <a:srgbClr val="000000"/>
                </a:solidFill>
                <a:latin typeface="Tahoma"/>
                <a:ea typeface="Tahoma"/>
                <a:cs typeface="Tahoma"/>
                <a:sym typeface="Tahoma"/>
              </a:rPr>
              <a:t>Durante el año 2026, se dará continuidad con la evaluación a proveedores, facilitando así la gestión y retroalimentación con los proveedores a través  de correos electrónicos.</a:t>
            </a:r>
          </a:p>
          <a:p>
            <a:pPr algn="just">
              <a:lnSpc>
                <a:spcPts val="2666"/>
              </a:lnSpc>
            </a:pPr>
            <a:r>
              <a:rPr lang="en-US" sz="2221">
                <a:solidFill>
                  <a:srgbClr val="000000"/>
                </a:solidFill>
                <a:latin typeface="Tahoma"/>
                <a:ea typeface="Tahoma"/>
                <a:cs typeface="Tahoma"/>
                <a:sym typeface="Tahoma"/>
              </a:rPr>
              <a:t>Por otra parte se realizó la convención de proveedores en donde se socializan los temas relacionados con el sistema de gestión integrado (políticas, objetivos ,metas, manual de contratistas, cumplimientos requisitos legales en el SG-SST y ambiental entre otros)</a:t>
            </a:r>
          </a:p>
        </p:txBody>
      </p:sp>
      <p:grpSp>
        <p:nvGrpSpPr>
          <p:cNvPr name="Group 6" id="6"/>
          <p:cNvGrpSpPr/>
          <p:nvPr/>
        </p:nvGrpSpPr>
        <p:grpSpPr>
          <a:xfrm rot="0">
            <a:off x="0" y="9501749"/>
            <a:ext cx="18288000" cy="785498"/>
            <a:chOff x="0" y="0"/>
            <a:chExt cx="24384000" cy="1047331"/>
          </a:xfrm>
        </p:grpSpPr>
        <p:sp>
          <p:nvSpPr>
            <p:cNvPr name="Freeform 7" id="7"/>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8" id="8"/>
          <p:cNvGrpSpPr/>
          <p:nvPr/>
        </p:nvGrpSpPr>
        <p:grpSpPr>
          <a:xfrm rot="0">
            <a:off x="-304800" y="-482717"/>
            <a:ext cx="2728093" cy="1899533"/>
            <a:chOff x="0" y="0"/>
            <a:chExt cx="3637458" cy="2532710"/>
          </a:xfrm>
        </p:grpSpPr>
        <p:sp>
          <p:nvSpPr>
            <p:cNvPr name="Freeform 9" id="9"/>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5"/>
              <a:stretch>
                <a:fillRect l="0" t="-329" r="-1" b="-327"/>
              </a:stretch>
            </a:blipFill>
          </p:spPr>
        </p:sp>
      </p:grpSp>
      <p:grpSp>
        <p:nvGrpSpPr>
          <p:cNvPr name="Group 10" id="10"/>
          <p:cNvGrpSpPr/>
          <p:nvPr/>
        </p:nvGrpSpPr>
        <p:grpSpPr>
          <a:xfrm rot="0">
            <a:off x="-33176" y="-62465"/>
            <a:ext cx="1933575" cy="1809750"/>
            <a:chOff x="0" y="0"/>
            <a:chExt cx="2578100" cy="2413000"/>
          </a:xfrm>
        </p:grpSpPr>
        <p:sp>
          <p:nvSpPr>
            <p:cNvPr name="Freeform 11" id="11"/>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6"/>
              <a:stretch>
                <a:fillRect l="0" t="-50" r="0" b="-50"/>
              </a:stretch>
            </a:blipFill>
          </p:spPr>
        </p:sp>
      </p:grpSp>
      <p:sp>
        <p:nvSpPr>
          <p:cNvPr name="TextBox 12" id="12"/>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3" id="13"/>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941645" y="1642729"/>
            <a:ext cx="7281802" cy="3094766"/>
          </a:xfrm>
          <a:custGeom>
            <a:avLst/>
            <a:gdLst/>
            <a:ahLst/>
            <a:cxnLst/>
            <a:rect r="r" b="b" t="t" l="l"/>
            <a:pathLst>
              <a:path h="3094766" w="7281802">
                <a:moveTo>
                  <a:pt x="0" y="0"/>
                </a:moveTo>
                <a:lnTo>
                  <a:pt x="7281802" y="0"/>
                </a:lnTo>
                <a:lnTo>
                  <a:pt x="7281802" y="3094766"/>
                </a:lnTo>
                <a:lnTo>
                  <a:pt x="0" y="3094766"/>
                </a:lnTo>
                <a:lnTo>
                  <a:pt x="0" y="0"/>
                </a:lnTo>
                <a:close/>
              </a:path>
            </a:pathLst>
          </a:custGeom>
          <a:blipFill>
            <a:blip r:embed="rId2"/>
            <a:stretch>
              <a:fillRect l="0" t="0" r="0" b="0"/>
            </a:stretch>
          </a:blipFill>
        </p:spPr>
      </p:sp>
      <p:sp>
        <p:nvSpPr>
          <p:cNvPr name="Freeform 3" id="3"/>
          <p:cNvSpPr/>
          <p:nvPr/>
        </p:nvSpPr>
        <p:spPr>
          <a:xfrm flipH="false" flipV="false" rot="0">
            <a:off x="8941645" y="4907403"/>
            <a:ext cx="7281802" cy="3604492"/>
          </a:xfrm>
          <a:custGeom>
            <a:avLst/>
            <a:gdLst/>
            <a:ahLst/>
            <a:cxnLst/>
            <a:rect r="r" b="b" t="t" l="l"/>
            <a:pathLst>
              <a:path h="3604492" w="7281802">
                <a:moveTo>
                  <a:pt x="0" y="0"/>
                </a:moveTo>
                <a:lnTo>
                  <a:pt x="7281802" y="0"/>
                </a:lnTo>
                <a:lnTo>
                  <a:pt x="7281802" y="3604492"/>
                </a:lnTo>
                <a:lnTo>
                  <a:pt x="0" y="3604492"/>
                </a:lnTo>
                <a:lnTo>
                  <a:pt x="0" y="0"/>
                </a:lnTo>
                <a:close/>
              </a:path>
            </a:pathLst>
          </a:custGeom>
          <a:blipFill>
            <a:blip r:embed="rId3"/>
            <a:stretch>
              <a:fillRect l="0" t="0" r="0" b="0"/>
            </a:stretch>
          </a:blipFill>
        </p:spPr>
      </p:sp>
      <p:sp>
        <p:nvSpPr>
          <p:cNvPr name="Freeform 4" id="4"/>
          <p:cNvSpPr/>
          <p:nvPr/>
        </p:nvSpPr>
        <p:spPr>
          <a:xfrm flipH="false" flipV="false" rot="0">
            <a:off x="2378365" y="6955357"/>
            <a:ext cx="3278433" cy="2893217"/>
          </a:xfrm>
          <a:custGeom>
            <a:avLst/>
            <a:gdLst/>
            <a:ahLst/>
            <a:cxnLst/>
            <a:rect r="r" b="b" t="t" l="l"/>
            <a:pathLst>
              <a:path h="2893217" w="3278433">
                <a:moveTo>
                  <a:pt x="0" y="0"/>
                </a:moveTo>
                <a:lnTo>
                  <a:pt x="3278433" y="0"/>
                </a:lnTo>
                <a:lnTo>
                  <a:pt x="3278433" y="2893217"/>
                </a:lnTo>
                <a:lnTo>
                  <a:pt x="0" y="289321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5544794"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3.12 R</a:t>
            </a:r>
            <a:r>
              <a:rPr lang="en-US" sz="2803" b="true">
                <a:solidFill>
                  <a:srgbClr val="000000"/>
                </a:solidFill>
                <a:latin typeface="Tahoma Bold"/>
                <a:ea typeface="Tahoma Bold"/>
                <a:cs typeface="Tahoma Bold"/>
                <a:sym typeface="Tahoma Bold"/>
              </a:rPr>
              <a:t>ESULTADOS ALCANZADOS EN LA EVALUACIÓN DEL DESEMPEÑO</a:t>
            </a:r>
          </a:p>
        </p:txBody>
      </p:sp>
      <p:sp>
        <p:nvSpPr>
          <p:cNvPr name="TextBox 6" id="6"/>
          <p:cNvSpPr txBox="true"/>
          <p:nvPr/>
        </p:nvSpPr>
        <p:spPr>
          <a:xfrm rot="0">
            <a:off x="1677771" y="1729265"/>
            <a:ext cx="4794928" cy="4885134"/>
          </a:xfrm>
          <a:prstGeom prst="rect">
            <a:avLst/>
          </a:prstGeom>
        </p:spPr>
        <p:txBody>
          <a:bodyPr anchor="t" rtlCol="false" tIns="0" lIns="0" bIns="0" rIns="0">
            <a:spAutoFit/>
          </a:bodyPr>
          <a:lstStyle/>
          <a:p>
            <a:pPr algn="just" marL="0" indent="0" lvl="0">
              <a:lnSpc>
                <a:spcPts val="2834"/>
              </a:lnSpc>
              <a:spcBef>
                <a:spcPct val="0"/>
              </a:spcBef>
            </a:pPr>
            <a:r>
              <a:rPr lang="en-US" sz="2362" strike="noStrike" u="none">
                <a:solidFill>
                  <a:srgbClr val="000000"/>
                </a:solidFill>
                <a:latin typeface="Tahoma"/>
                <a:ea typeface="Tahoma"/>
                <a:cs typeface="Tahoma"/>
                <a:sym typeface="Tahoma"/>
              </a:rPr>
              <a:t>Durante el año 2025 se aplicó la evaluación de desempeño al personal con un año o próximo a cumplirlo en la organización, evaluando un total de 768 colaboradores, quienes obtuvieron un promedio de calificación de 4,4. Este resultado se encuentra significativamente por encima de la meta establecida, lo que evidencia un desempeño global favorable, adecuado nivel de competencias y cumplimiento de responsabilidades por parte del personal evaluado.</a:t>
            </a:r>
          </a:p>
        </p:txBody>
      </p:sp>
      <p:grpSp>
        <p:nvGrpSpPr>
          <p:cNvPr name="Group 7" id="7"/>
          <p:cNvGrpSpPr/>
          <p:nvPr/>
        </p:nvGrpSpPr>
        <p:grpSpPr>
          <a:xfrm rot="0">
            <a:off x="0" y="9501749"/>
            <a:ext cx="18288000" cy="785498"/>
            <a:chOff x="0" y="0"/>
            <a:chExt cx="24384000" cy="1047331"/>
          </a:xfrm>
        </p:grpSpPr>
        <p:sp>
          <p:nvSpPr>
            <p:cNvPr name="Freeform 8" id="8"/>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9" id="9"/>
          <p:cNvGrpSpPr/>
          <p:nvPr/>
        </p:nvGrpSpPr>
        <p:grpSpPr>
          <a:xfrm rot="0">
            <a:off x="-304800" y="-482717"/>
            <a:ext cx="2728093" cy="1899533"/>
            <a:chOff x="0" y="0"/>
            <a:chExt cx="3637458" cy="2532710"/>
          </a:xfrm>
        </p:grpSpPr>
        <p:sp>
          <p:nvSpPr>
            <p:cNvPr name="Freeform 10" id="10"/>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6"/>
              <a:stretch>
                <a:fillRect l="0" t="-329" r="-1" b="-327"/>
              </a:stretch>
            </a:blipFill>
          </p:spPr>
        </p:sp>
      </p:grpSp>
      <p:grpSp>
        <p:nvGrpSpPr>
          <p:cNvPr name="Group 11" id="11"/>
          <p:cNvGrpSpPr/>
          <p:nvPr/>
        </p:nvGrpSpPr>
        <p:grpSpPr>
          <a:xfrm rot="0">
            <a:off x="-33176" y="-62465"/>
            <a:ext cx="1933575" cy="1809750"/>
            <a:chOff x="0" y="0"/>
            <a:chExt cx="2578100" cy="2413000"/>
          </a:xfrm>
        </p:grpSpPr>
        <p:sp>
          <p:nvSpPr>
            <p:cNvPr name="Freeform 12" id="12"/>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7"/>
              <a:stretch>
                <a:fillRect l="0" t="-50" r="0" b="-50"/>
              </a:stretch>
            </a:blipFill>
          </p:spPr>
        </p:sp>
      </p:grpSp>
      <p:sp>
        <p:nvSpPr>
          <p:cNvPr name="TextBox 13" id="13"/>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4" id="14"/>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812839" y="2806374"/>
            <a:ext cx="4678419" cy="4579002"/>
          </a:xfrm>
          <a:custGeom>
            <a:avLst/>
            <a:gdLst/>
            <a:ahLst/>
            <a:cxnLst/>
            <a:rect r="r" b="b" t="t" l="l"/>
            <a:pathLst>
              <a:path h="4579002" w="4678419">
                <a:moveTo>
                  <a:pt x="0" y="0"/>
                </a:moveTo>
                <a:lnTo>
                  <a:pt x="4678418" y="0"/>
                </a:lnTo>
                <a:lnTo>
                  <a:pt x="4678418" y="4579002"/>
                </a:lnTo>
                <a:lnTo>
                  <a:pt x="0" y="457900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459271" y="469282"/>
            <a:ext cx="8987483" cy="1142489"/>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3.13 R</a:t>
            </a:r>
            <a:r>
              <a:rPr lang="en-US" sz="2803" b="true">
                <a:solidFill>
                  <a:srgbClr val="000000"/>
                </a:solidFill>
                <a:latin typeface="Tahoma Bold"/>
                <a:ea typeface="Tahoma Bold"/>
                <a:cs typeface="Tahoma Bold"/>
                <a:sym typeface="Tahoma Bold"/>
              </a:rPr>
              <a:t>ESULTADOS DE LA EVALUACIÓN DEL CUMPLIMIENTO CON LOS REQUISITOS LEGALES Y OTROS REQUISITOS</a:t>
            </a:r>
          </a:p>
        </p:txBody>
      </p:sp>
      <p:sp>
        <p:nvSpPr>
          <p:cNvPr name="TextBox 4" id="4"/>
          <p:cNvSpPr txBox="true"/>
          <p:nvPr/>
        </p:nvSpPr>
        <p:spPr>
          <a:xfrm rot="0">
            <a:off x="2267024" y="2571162"/>
            <a:ext cx="7503997" cy="5106577"/>
          </a:xfrm>
          <a:prstGeom prst="rect">
            <a:avLst/>
          </a:prstGeom>
        </p:spPr>
        <p:txBody>
          <a:bodyPr anchor="t" rtlCol="false" tIns="0" lIns="0" bIns="0" rIns="0">
            <a:spAutoFit/>
          </a:bodyPr>
          <a:lstStyle/>
          <a:p>
            <a:pPr algn="just">
              <a:lnSpc>
                <a:spcPts val="2823"/>
              </a:lnSpc>
            </a:pPr>
            <a:r>
              <a:rPr lang="en-US" sz="2071">
                <a:solidFill>
                  <a:srgbClr val="000000"/>
                </a:solidFill>
                <a:latin typeface="Tahoma"/>
                <a:ea typeface="Tahoma"/>
                <a:cs typeface="Tahoma"/>
                <a:sym typeface="Tahoma"/>
              </a:rPr>
              <a:t>El 18 de Octubre, se realizó la auditoría de requisitos legales, ; no se </a:t>
            </a:r>
            <a:r>
              <a:rPr lang="en-US" sz="2071">
                <a:solidFill>
                  <a:srgbClr val="000000"/>
                </a:solidFill>
                <a:latin typeface="Tahoma"/>
                <a:ea typeface="Tahoma"/>
                <a:cs typeface="Tahoma"/>
                <a:sym typeface="Tahoma"/>
              </a:rPr>
              <a:t>evidencia desviación o incumplimiento de requisitos legales propias de la actividad económica que puedan afectar la prestación del servicio en las diferentes modalidades.</a:t>
            </a:r>
          </a:p>
          <a:p>
            <a:pPr algn="just">
              <a:lnSpc>
                <a:spcPts val="2486"/>
              </a:lnSpc>
            </a:pPr>
          </a:p>
          <a:p>
            <a:pPr algn="just">
              <a:lnSpc>
                <a:spcPts val="2486"/>
              </a:lnSpc>
            </a:pPr>
          </a:p>
          <a:p>
            <a:pPr algn="just">
              <a:lnSpc>
                <a:spcPts val="2486"/>
              </a:lnSpc>
            </a:pPr>
            <a:r>
              <a:rPr lang="en-US" sz="2071" spc="-18">
                <a:solidFill>
                  <a:srgbClr val="000000"/>
                </a:solidFill>
                <a:latin typeface="Tahoma"/>
                <a:ea typeface="Tahoma"/>
                <a:cs typeface="Tahoma"/>
                <a:sym typeface="Tahoma"/>
              </a:rPr>
              <a:t>Los criterios de verificación fueron:</a:t>
            </a:r>
          </a:p>
          <a:p>
            <a:pPr algn="just">
              <a:lnSpc>
                <a:spcPts val="2486"/>
              </a:lnSpc>
            </a:pPr>
          </a:p>
          <a:p>
            <a:pPr algn="just" marL="290557" indent="-145278" lvl="1">
              <a:lnSpc>
                <a:spcPts val="2486"/>
              </a:lnSpc>
              <a:buFont typeface="Arial"/>
              <a:buChar char="•"/>
            </a:pPr>
            <a:r>
              <a:rPr lang="en-US" sz="2071" spc="-18">
                <a:solidFill>
                  <a:srgbClr val="000000"/>
                </a:solidFill>
                <a:latin typeface="Tahoma"/>
                <a:ea typeface="Tahoma"/>
                <a:cs typeface="Tahoma"/>
                <a:sym typeface="Tahoma"/>
              </a:rPr>
              <a:t>Procedimiento de identificación y seguimiento de requisitos legales,</a:t>
            </a:r>
          </a:p>
          <a:p>
            <a:pPr algn="just" marL="290557" indent="-145278" lvl="1">
              <a:lnSpc>
                <a:spcPts val="2486"/>
              </a:lnSpc>
              <a:buFont typeface="Arial"/>
              <a:buChar char="•"/>
            </a:pPr>
            <a:r>
              <a:rPr lang="en-US" sz="2071" spc="-18">
                <a:solidFill>
                  <a:srgbClr val="000000"/>
                </a:solidFill>
                <a:latin typeface="Tahoma"/>
                <a:ea typeface="Tahoma"/>
                <a:cs typeface="Tahoma"/>
                <a:sym typeface="Tahoma"/>
              </a:rPr>
              <a:t>Matriz de requisitos legales, </a:t>
            </a:r>
          </a:p>
          <a:p>
            <a:pPr algn="just" marL="290557" indent="-145278" lvl="1">
              <a:lnSpc>
                <a:spcPts val="2486"/>
              </a:lnSpc>
              <a:buFont typeface="Arial"/>
              <a:buChar char="•"/>
            </a:pPr>
            <a:r>
              <a:rPr lang="en-US" sz="2071" spc="-18">
                <a:solidFill>
                  <a:srgbClr val="000000"/>
                </a:solidFill>
                <a:latin typeface="Tahoma"/>
                <a:ea typeface="Tahoma"/>
                <a:cs typeface="Tahoma"/>
                <a:sym typeface="Tahoma"/>
              </a:rPr>
              <a:t>Normatividad legal aplicable a la actividad económica</a:t>
            </a:r>
          </a:p>
          <a:p>
            <a:pPr algn="just" marL="290557" indent="-145278" lvl="1">
              <a:lnSpc>
                <a:spcPts val="2486"/>
              </a:lnSpc>
            </a:pPr>
          </a:p>
          <a:p>
            <a:pPr algn="just" marL="290493" indent="-145246" lvl="1">
              <a:lnSpc>
                <a:spcPts val="2486"/>
              </a:lnSpc>
            </a:pPr>
            <a:r>
              <a:rPr lang="en-US" sz="2071" spc="-18">
                <a:solidFill>
                  <a:srgbClr val="000000"/>
                </a:solidFill>
                <a:latin typeface="Tahoma"/>
                <a:ea typeface="Tahoma"/>
                <a:cs typeface="Tahoma"/>
                <a:sym typeface="Tahoma"/>
              </a:rPr>
              <a:t>La conclusión de auditoría de requisitos legales permite evidenciar el cumplimiento de los requisitos legales aplicables a la organización.</a:t>
            </a:r>
          </a:p>
        </p:txBody>
      </p:sp>
      <p:grpSp>
        <p:nvGrpSpPr>
          <p:cNvPr name="Group 5" id="5"/>
          <p:cNvGrpSpPr/>
          <p:nvPr/>
        </p:nvGrpSpPr>
        <p:grpSpPr>
          <a:xfrm rot="0">
            <a:off x="0" y="9501749"/>
            <a:ext cx="18288000" cy="785498"/>
            <a:chOff x="0" y="0"/>
            <a:chExt cx="24384000" cy="1047331"/>
          </a:xfrm>
        </p:grpSpPr>
        <p:sp>
          <p:nvSpPr>
            <p:cNvPr name="Freeform 6" id="6"/>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7" id="7"/>
          <p:cNvGrpSpPr/>
          <p:nvPr/>
        </p:nvGrpSpPr>
        <p:grpSpPr>
          <a:xfrm rot="0">
            <a:off x="-304800" y="-482717"/>
            <a:ext cx="2728093" cy="1899533"/>
            <a:chOff x="0" y="0"/>
            <a:chExt cx="3637458" cy="2532710"/>
          </a:xfrm>
        </p:grpSpPr>
        <p:sp>
          <p:nvSpPr>
            <p:cNvPr name="Freeform 8" id="8"/>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9" id="9"/>
          <p:cNvGrpSpPr/>
          <p:nvPr/>
        </p:nvGrpSpPr>
        <p:grpSpPr>
          <a:xfrm rot="0">
            <a:off x="-33176" y="-62465"/>
            <a:ext cx="1933575" cy="1809750"/>
            <a:chOff x="0" y="0"/>
            <a:chExt cx="2578100" cy="2413000"/>
          </a:xfrm>
        </p:grpSpPr>
        <p:sp>
          <p:nvSpPr>
            <p:cNvPr name="Freeform 10" id="10"/>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1" id="11"/>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2" id="12"/>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64393" y="3142110"/>
            <a:ext cx="3813680" cy="3008040"/>
          </a:xfrm>
          <a:custGeom>
            <a:avLst/>
            <a:gdLst/>
            <a:ahLst/>
            <a:cxnLst/>
            <a:rect r="r" b="b" t="t" l="l"/>
            <a:pathLst>
              <a:path h="3008040" w="3813680">
                <a:moveTo>
                  <a:pt x="0" y="0"/>
                </a:moveTo>
                <a:lnTo>
                  <a:pt x="3813680" y="0"/>
                </a:lnTo>
                <a:lnTo>
                  <a:pt x="3813680" y="3008040"/>
                </a:lnTo>
                <a:lnTo>
                  <a:pt x="0" y="300804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698402" y="2987247"/>
            <a:ext cx="5829300" cy="2344043"/>
          </a:xfrm>
          <a:prstGeom prst="rect">
            <a:avLst/>
          </a:prstGeom>
        </p:spPr>
        <p:txBody>
          <a:bodyPr anchor="t" rtlCol="false" tIns="0" lIns="0" bIns="0" rIns="0">
            <a:spAutoFit/>
          </a:bodyPr>
          <a:lstStyle/>
          <a:p>
            <a:pPr algn="just">
              <a:lnSpc>
                <a:spcPts val="2688"/>
              </a:lnSpc>
            </a:pPr>
            <a:r>
              <a:rPr lang="en-US" sz="2240" b="true">
                <a:solidFill>
                  <a:srgbClr val="000000"/>
                </a:solidFill>
                <a:latin typeface="Tahoma Bold"/>
                <a:ea typeface="Tahoma Bold"/>
                <a:cs typeface="Tahoma Bold"/>
                <a:sym typeface="Tahoma Bold"/>
              </a:rPr>
              <a:t>Los objetivos </a:t>
            </a:r>
            <a:r>
              <a:rPr lang="en-US" sz="2240">
                <a:solidFill>
                  <a:srgbClr val="000000"/>
                </a:solidFill>
                <a:latin typeface="Tahoma"/>
                <a:ea typeface="Tahoma"/>
                <a:cs typeface="Tahoma"/>
                <a:sym typeface="Tahoma"/>
              </a:rPr>
              <a:t>del sistema de gestión son trazados a traves de indicadores los cuales se evaluan según la frecuencia definida por cada uno de los líderes de proceso en la ficha de indicadores; los resultado se ven reflejados en cumplimiento de los objetivos y las metas trazadas.</a:t>
            </a:r>
          </a:p>
        </p:txBody>
      </p:sp>
      <p:sp>
        <p:nvSpPr>
          <p:cNvPr name="TextBox 4" id="4"/>
          <p:cNvSpPr txBox="true"/>
          <p:nvPr/>
        </p:nvSpPr>
        <p:spPr>
          <a:xfrm rot="0">
            <a:off x="4180290" y="6667802"/>
            <a:ext cx="10347412" cy="1288890"/>
          </a:xfrm>
          <a:prstGeom prst="rect">
            <a:avLst/>
          </a:prstGeom>
        </p:spPr>
        <p:txBody>
          <a:bodyPr anchor="t" rtlCol="false" tIns="0" lIns="0" bIns="0" rIns="0">
            <a:spAutoFit/>
          </a:bodyPr>
          <a:lstStyle/>
          <a:p>
            <a:pPr algn="just">
              <a:lnSpc>
                <a:spcPts val="2592"/>
              </a:lnSpc>
            </a:pPr>
            <a:r>
              <a:rPr lang="en-US" sz="2240">
                <a:solidFill>
                  <a:srgbClr val="000000"/>
                </a:solidFill>
                <a:latin typeface="Tahoma"/>
                <a:ea typeface="Tahoma"/>
                <a:cs typeface="Tahoma"/>
                <a:sym typeface="Tahoma"/>
              </a:rPr>
              <a:t>Se realiza seguimiento y análisis de la </a:t>
            </a:r>
            <a:r>
              <a:rPr lang="en-US" sz="2240" b="true">
                <a:solidFill>
                  <a:srgbClr val="000000"/>
                </a:solidFill>
                <a:latin typeface="Tahoma Bold"/>
                <a:ea typeface="Tahoma Bold"/>
                <a:cs typeface="Tahoma Bold"/>
                <a:sym typeface="Tahoma Bold"/>
              </a:rPr>
              <a:t>Política de Gestión integral </a:t>
            </a:r>
            <a:r>
              <a:rPr lang="en-US" sz="2240">
                <a:solidFill>
                  <a:srgbClr val="000000"/>
                </a:solidFill>
                <a:latin typeface="Tahoma"/>
                <a:ea typeface="Tahoma"/>
                <a:cs typeface="Tahoma"/>
                <a:sym typeface="Tahoma"/>
              </a:rPr>
              <a:t>se concluye que es pertinente para </a:t>
            </a:r>
            <a:r>
              <a:rPr lang="en-US" sz="2240">
                <a:solidFill>
                  <a:srgbClr val="000000"/>
                </a:solidFill>
                <a:latin typeface="Tahoma"/>
                <a:ea typeface="Tahoma"/>
                <a:cs typeface="Tahoma"/>
                <a:sym typeface="Tahoma"/>
              </a:rPr>
              <a:t>la organización, se encuentra actualizada, se dispone como información documentada, es comunicada y se encuentra disponible en diferentes canales para las partes interesadas.</a:t>
            </a:r>
          </a:p>
        </p:txBody>
      </p:sp>
      <p:sp>
        <p:nvSpPr>
          <p:cNvPr name="TextBox 5" id="5"/>
          <p:cNvSpPr txBox="true"/>
          <p:nvPr/>
        </p:nvSpPr>
        <p:spPr>
          <a:xfrm rot="0">
            <a:off x="4744072" y="56453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4.GR</a:t>
            </a:r>
            <a:r>
              <a:rPr lang="en-US" sz="2803" b="true">
                <a:solidFill>
                  <a:srgbClr val="000000"/>
                </a:solidFill>
                <a:latin typeface="Tahoma Bold"/>
                <a:ea typeface="Tahoma Bold"/>
                <a:cs typeface="Tahoma Bold"/>
                <a:sym typeface="Tahoma Bold"/>
              </a:rPr>
              <a:t>ADO EN EL QUE SE HAN CUMPLIDO LA POLÍTICA Y LOS OBJETIVOS</a:t>
            </a:r>
          </a:p>
        </p:txBody>
      </p:sp>
      <p:grpSp>
        <p:nvGrpSpPr>
          <p:cNvPr name="Group 6" id="6"/>
          <p:cNvGrpSpPr/>
          <p:nvPr/>
        </p:nvGrpSpPr>
        <p:grpSpPr>
          <a:xfrm rot="0">
            <a:off x="0" y="9501749"/>
            <a:ext cx="18288000" cy="785498"/>
            <a:chOff x="0" y="0"/>
            <a:chExt cx="24384000" cy="1047331"/>
          </a:xfrm>
        </p:grpSpPr>
        <p:sp>
          <p:nvSpPr>
            <p:cNvPr name="Freeform 7" id="7"/>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8" id="8"/>
          <p:cNvGrpSpPr/>
          <p:nvPr/>
        </p:nvGrpSpPr>
        <p:grpSpPr>
          <a:xfrm rot="0">
            <a:off x="-304800" y="-482717"/>
            <a:ext cx="2728093" cy="1899533"/>
            <a:chOff x="0" y="0"/>
            <a:chExt cx="3637458" cy="2532710"/>
          </a:xfrm>
        </p:grpSpPr>
        <p:sp>
          <p:nvSpPr>
            <p:cNvPr name="Freeform 9" id="9"/>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10" id="10"/>
          <p:cNvGrpSpPr/>
          <p:nvPr/>
        </p:nvGrpSpPr>
        <p:grpSpPr>
          <a:xfrm rot="0">
            <a:off x="-33176" y="-62465"/>
            <a:ext cx="1933575" cy="1809750"/>
            <a:chOff x="0" y="0"/>
            <a:chExt cx="2578100" cy="2413000"/>
          </a:xfrm>
        </p:grpSpPr>
        <p:sp>
          <p:nvSpPr>
            <p:cNvPr name="Freeform 11" id="11"/>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2" id="12"/>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3" id="13"/>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75235" y="7731724"/>
            <a:ext cx="813435" cy="813435"/>
          </a:xfrm>
          <a:custGeom>
            <a:avLst/>
            <a:gdLst/>
            <a:ahLst/>
            <a:cxnLst/>
            <a:rect r="r" b="b" t="t" l="l"/>
            <a:pathLst>
              <a:path h="813435" w="813435">
                <a:moveTo>
                  <a:pt x="0" y="0"/>
                </a:moveTo>
                <a:lnTo>
                  <a:pt x="813435" y="0"/>
                </a:lnTo>
                <a:lnTo>
                  <a:pt x="813435" y="813435"/>
                </a:lnTo>
                <a:lnTo>
                  <a:pt x="0" y="8134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65574" y="1520849"/>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4429828" y="1423639"/>
            <a:ext cx="11403330" cy="625673"/>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Fortalecer las competencias de los empleados mediante programas de capacitación continua, así</a:t>
            </a:r>
          </a:p>
          <a:p>
            <a:pPr algn="l">
              <a:lnSpc>
                <a:spcPts val="2519"/>
              </a:lnSpc>
            </a:pPr>
            <a:r>
              <a:rPr lang="en-US" sz="2099">
                <a:solidFill>
                  <a:srgbClr val="000000"/>
                </a:solidFill>
                <a:latin typeface="Tahoma"/>
                <a:ea typeface="Tahoma"/>
                <a:cs typeface="Tahoma"/>
                <a:sym typeface="Tahoma"/>
              </a:rPr>
              <a:t>como un seguimiento oportuno a su desempeño y desarrollo profesional.</a:t>
            </a:r>
          </a:p>
        </p:txBody>
      </p:sp>
      <p:sp>
        <p:nvSpPr>
          <p:cNvPr name="Freeform 5" id="5"/>
          <p:cNvSpPr/>
          <p:nvPr/>
        </p:nvSpPr>
        <p:spPr>
          <a:xfrm flipH="false" flipV="false" rot="0">
            <a:off x="1565574" y="2403678"/>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4429828" y="2441699"/>
            <a:ext cx="11403330" cy="625673"/>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Atender de manera eficiente y oportuna las quejas y reclamos de las partes interesadas.</a:t>
            </a:r>
          </a:p>
          <a:p>
            <a:pPr algn="l">
              <a:lnSpc>
                <a:spcPts val="2519"/>
              </a:lnSpc>
            </a:pPr>
          </a:p>
        </p:txBody>
      </p:sp>
      <p:sp>
        <p:nvSpPr>
          <p:cNvPr name="Freeform 7" id="7"/>
          <p:cNvSpPr/>
          <p:nvPr/>
        </p:nvSpPr>
        <p:spPr>
          <a:xfrm flipH="false" flipV="false" rot="0">
            <a:off x="1565574" y="3336595"/>
            <a:ext cx="658465" cy="617760"/>
          </a:xfrm>
          <a:custGeom>
            <a:avLst/>
            <a:gdLst/>
            <a:ahLst/>
            <a:cxnLst/>
            <a:rect r="r" b="b" t="t" l="l"/>
            <a:pathLst>
              <a:path h="617760" w="658465">
                <a:moveTo>
                  <a:pt x="0" y="0"/>
                </a:moveTo>
                <a:lnTo>
                  <a:pt x="658464" y="0"/>
                </a:lnTo>
                <a:lnTo>
                  <a:pt x="658464" y="617759"/>
                </a:lnTo>
                <a:lnTo>
                  <a:pt x="0" y="61775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4429828" y="3184195"/>
            <a:ext cx="11403330" cy="625673"/>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Incrementar la rentabilidad y el valor para nuestros accionistas, asegurando un crecimiento</a:t>
            </a:r>
          </a:p>
          <a:p>
            <a:pPr algn="l">
              <a:lnSpc>
                <a:spcPts val="2519"/>
              </a:lnSpc>
            </a:pPr>
            <a:r>
              <a:rPr lang="en-US" sz="2099">
                <a:solidFill>
                  <a:srgbClr val="000000"/>
                </a:solidFill>
                <a:latin typeface="Tahoma"/>
                <a:ea typeface="Tahoma"/>
                <a:cs typeface="Tahoma"/>
                <a:sym typeface="Tahoma"/>
              </a:rPr>
              <a:t>sostenido.</a:t>
            </a:r>
          </a:p>
        </p:txBody>
      </p:sp>
      <p:sp>
        <p:nvSpPr>
          <p:cNvPr name="Freeform 9" id="9"/>
          <p:cNvSpPr/>
          <p:nvPr/>
        </p:nvSpPr>
        <p:spPr>
          <a:xfrm flipH="false" flipV="false" rot="0">
            <a:off x="1565574" y="4135864"/>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4429828" y="4107351"/>
            <a:ext cx="11403330" cy="933748"/>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Elevar la satisfacción de las partes interesadas mediante un enfoque proactivo en la mejora de</a:t>
            </a:r>
          </a:p>
          <a:p>
            <a:pPr algn="l">
              <a:lnSpc>
                <a:spcPts val="2519"/>
              </a:lnSpc>
            </a:pPr>
            <a:r>
              <a:rPr lang="en-US" sz="2099">
                <a:solidFill>
                  <a:srgbClr val="000000"/>
                </a:solidFill>
                <a:latin typeface="Tahoma"/>
                <a:ea typeface="Tahoma"/>
                <a:cs typeface="Tahoma"/>
                <a:sym typeface="Tahoma"/>
              </a:rPr>
              <a:t>nuestros procesos.</a:t>
            </a:r>
          </a:p>
          <a:p>
            <a:pPr algn="l">
              <a:lnSpc>
                <a:spcPts val="2519"/>
              </a:lnSpc>
            </a:pPr>
          </a:p>
        </p:txBody>
      </p:sp>
      <p:sp>
        <p:nvSpPr>
          <p:cNvPr name="Freeform 11" id="11"/>
          <p:cNvSpPr/>
          <p:nvPr/>
        </p:nvSpPr>
        <p:spPr>
          <a:xfrm flipH="false" flipV="false" rot="0">
            <a:off x="1565574" y="4941147"/>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4429828" y="4938878"/>
            <a:ext cx="11403330" cy="933748"/>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Prevenir actividades ilícitas, así como prácticas de corrupción y soborno, fomentando una cultura</a:t>
            </a:r>
          </a:p>
          <a:p>
            <a:pPr algn="l">
              <a:lnSpc>
                <a:spcPts val="2519"/>
              </a:lnSpc>
            </a:pPr>
            <a:r>
              <a:rPr lang="en-US" sz="2099">
                <a:solidFill>
                  <a:srgbClr val="000000"/>
                </a:solidFill>
                <a:latin typeface="Tahoma"/>
                <a:ea typeface="Tahoma"/>
                <a:cs typeface="Tahoma"/>
                <a:sym typeface="Tahoma"/>
              </a:rPr>
              <a:t>de ética y transparencia.</a:t>
            </a:r>
          </a:p>
          <a:p>
            <a:pPr algn="l">
              <a:lnSpc>
                <a:spcPts val="2519"/>
              </a:lnSpc>
            </a:pPr>
          </a:p>
        </p:txBody>
      </p:sp>
      <p:sp>
        <p:nvSpPr>
          <p:cNvPr name="Freeform 13" id="13"/>
          <p:cNvSpPr/>
          <p:nvPr/>
        </p:nvSpPr>
        <p:spPr>
          <a:xfrm flipH="false" flipV="false" rot="0">
            <a:off x="1565574" y="5746430"/>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0">
            <a:off x="4429828" y="5783241"/>
            <a:ext cx="11403330" cy="625673"/>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Promover y fortalecer la cultura de seguridad integral en todos los niveles de la organización.</a:t>
            </a:r>
          </a:p>
          <a:p>
            <a:pPr algn="l">
              <a:lnSpc>
                <a:spcPts val="2519"/>
              </a:lnSpc>
            </a:pPr>
          </a:p>
        </p:txBody>
      </p:sp>
      <p:sp>
        <p:nvSpPr>
          <p:cNvPr name="Freeform 15" id="15"/>
          <p:cNvSpPr/>
          <p:nvPr/>
        </p:nvSpPr>
        <p:spPr>
          <a:xfrm flipH="false" flipV="false" rot="0">
            <a:off x="1565574" y="6551713"/>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 id="16"/>
          <p:cNvSpPr txBox="true"/>
          <p:nvPr/>
        </p:nvSpPr>
        <p:spPr>
          <a:xfrm rot="0">
            <a:off x="4429828" y="6400157"/>
            <a:ext cx="11403330" cy="933748"/>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Fomentar el respeto y la promoción de los derechos humanos dentro de nuestras operaciones y</a:t>
            </a:r>
          </a:p>
          <a:p>
            <a:pPr algn="l">
              <a:lnSpc>
                <a:spcPts val="2519"/>
              </a:lnSpc>
            </a:pPr>
            <a:r>
              <a:rPr lang="en-US" sz="2099">
                <a:solidFill>
                  <a:srgbClr val="000000"/>
                </a:solidFill>
                <a:latin typeface="Tahoma"/>
                <a:ea typeface="Tahoma"/>
                <a:cs typeface="Tahoma"/>
                <a:sym typeface="Tahoma"/>
              </a:rPr>
              <a:t>relaciones laborales.</a:t>
            </a:r>
          </a:p>
          <a:p>
            <a:pPr algn="l">
              <a:lnSpc>
                <a:spcPts val="2519"/>
              </a:lnSpc>
            </a:pPr>
          </a:p>
        </p:txBody>
      </p:sp>
      <p:sp>
        <p:nvSpPr>
          <p:cNvPr name="Freeform 17" id="17"/>
          <p:cNvSpPr/>
          <p:nvPr/>
        </p:nvSpPr>
        <p:spPr>
          <a:xfrm flipH="false" flipV="false" rot="0">
            <a:off x="1565574" y="7356996"/>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8" id="18"/>
          <p:cNvSpPr txBox="true"/>
          <p:nvPr/>
        </p:nvSpPr>
        <p:spPr>
          <a:xfrm rot="0">
            <a:off x="4429828" y="7206283"/>
            <a:ext cx="11403330" cy="933748"/>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Promover y reducir un entorno laboral seguro y saludable, previniendo enfermedades, accidentes, daños e impactos socioambientales.</a:t>
            </a:r>
          </a:p>
          <a:p>
            <a:pPr algn="l">
              <a:lnSpc>
                <a:spcPts val="2519"/>
              </a:lnSpc>
            </a:pPr>
          </a:p>
        </p:txBody>
      </p:sp>
      <p:sp>
        <p:nvSpPr>
          <p:cNvPr name="Freeform 19" id="19"/>
          <p:cNvSpPr/>
          <p:nvPr/>
        </p:nvSpPr>
        <p:spPr>
          <a:xfrm flipH="false" flipV="false" rot="0">
            <a:off x="1565574" y="8138441"/>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0" id="20"/>
          <p:cNvSpPr txBox="true"/>
          <p:nvPr/>
        </p:nvSpPr>
        <p:spPr>
          <a:xfrm rot="0">
            <a:off x="4429828" y="7995566"/>
            <a:ext cx="11403330" cy="924223"/>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Impulsar la participación activa y la consulta con nuestras partes interesadas en todos los ámbitos de los diferentes niveles de la organización.</a:t>
            </a:r>
          </a:p>
          <a:p>
            <a:pPr algn="l">
              <a:lnSpc>
                <a:spcPts val="2519"/>
              </a:lnSpc>
            </a:pPr>
          </a:p>
        </p:txBody>
      </p:sp>
      <p:sp>
        <p:nvSpPr>
          <p:cNvPr name="TextBox 21" id="21"/>
          <p:cNvSpPr txBox="true"/>
          <p:nvPr/>
        </p:nvSpPr>
        <p:spPr>
          <a:xfrm rot="0">
            <a:off x="4429828" y="8737151"/>
            <a:ext cx="11403330" cy="1241822"/>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Identificar, evaluar y gestionar los riesgos laborales y viales, implementando medidas de control</a:t>
            </a:r>
          </a:p>
          <a:p>
            <a:pPr algn="l">
              <a:lnSpc>
                <a:spcPts val="2519"/>
              </a:lnSpc>
            </a:pPr>
            <a:r>
              <a:rPr lang="en-US" sz="2099">
                <a:solidFill>
                  <a:srgbClr val="000000"/>
                </a:solidFill>
                <a:latin typeface="Tahoma"/>
                <a:ea typeface="Tahoma"/>
                <a:cs typeface="Tahoma"/>
                <a:sym typeface="Tahoma"/>
              </a:rPr>
              <a:t>efectivas.</a:t>
            </a:r>
          </a:p>
          <a:p>
            <a:pPr algn="l">
              <a:lnSpc>
                <a:spcPts val="2519"/>
              </a:lnSpc>
            </a:pPr>
          </a:p>
          <a:p>
            <a:pPr algn="l">
              <a:lnSpc>
                <a:spcPts val="2519"/>
              </a:lnSpc>
            </a:pPr>
          </a:p>
        </p:txBody>
      </p:sp>
      <p:sp>
        <p:nvSpPr>
          <p:cNvPr name="Freeform 22" id="22"/>
          <p:cNvSpPr/>
          <p:nvPr/>
        </p:nvSpPr>
        <p:spPr>
          <a:xfrm flipH="false" flipV="false" rot="0">
            <a:off x="1565574" y="8851451"/>
            <a:ext cx="658465" cy="617760"/>
          </a:xfrm>
          <a:custGeom>
            <a:avLst/>
            <a:gdLst/>
            <a:ahLst/>
            <a:cxnLst/>
            <a:rect r="r" b="b" t="t" l="l"/>
            <a:pathLst>
              <a:path h="617760" w="658465">
                <a:moveTo>
                  <a:pt x="0" y="0"/>
                </a:moveTo>
                <a:lnTo>
                  <a:pt x="658464" y="0"/>
                </a:lnTo>
                <a:lnTo>
                  <a:pt x="658464" y="617759"/>
                </a:lnTo>
                <a:lnTo>
                  <a:pt x="0" y="61775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3" id="23"/>
          <p:cNvSpPr txBox="true"/>
          <p:nvPr/>
        </p:nvSpPr>
        <p:spPr>
          <a:xfrm rot="0">
            <a:off x="5656992"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4.GR</a:t>
            </a:r>
            <a:r>
              <a:rPr lang="en-US" sz="2803" b="true">
                <a:solidFill>
                  <a:srgbClr val="000000"/>
                </a:solidFill>
                <a:latin typeface="Tahoma Bold"/>
                <a:ea typeface="Tahoma Bold"/>
                <a:cs typeface="Tahoma Bold"/>
                <a:sym typeface="Tahoma Bold"/>
              </a:rPr>
              <a:t>ADO EN EL QUE SE HAN CUMPLIDO LA POLÍTICA Y LOS OBJETIVOS</a:t>
            </a:r>
          </a:p>
        </p:txBody>
      </p:sp>
      <p:grpSp>
        <p:nvGrpSpPr>
          <p:cNvPr name="Group 24" id="24"/>
          <p:cNvGrpSpPr/>
          <p:nvPr/>
        </p:nvGrpSpPr>
        <p:grpSpPr>
          <a:xfrm rot="0">
            <a:off x="0" y="9501749"/>
            <a:ext cx="18288000" cy="785498"/>
            <a:chOff x="0" y="0"/>
            <a:chExt cx="24384000" cy="1047331"/>
          </a:xfrm>
        </p:grpSpPr>
        <p:sp>
          <p:nvSpPr>
            <p:cNvPr name="Freeform 25" id="2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26" id="26"/>
          <p:cNvGrpSpPr/>
          <p:nvPr/>
        </p:nvGrpSpPr>
        <p:grpSpPr>
          <a:xfrm rot="0">
            <a:off x="-304800" y="-482717"/>
            <a:ext cx="2728093" cy="1899533"/>
            <a:chOff x="0" y="0"/>
            <a:chExt cx="3637458" cy="2532710"/>
          </a:xfrm>
        </p:grpSpPr>
        <p:sp>
          <p:nvSpPr>
            <p:cNvPr name="Freeform 27" id="2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6"/>
              <a:stretch>
                <a:fillRect l="0" t="-329" r="-1" b="-327"/>
              </a:stretch>
            </a:blipFill>
          </p:spPr>
        </p:sp>
      </p:grpSp>
      <p:grpSp>
        <p:nvGrpSpPr>
          <p:cNvPr name="Group 28" id="28"/>
          <p:cNvGrpSpPr/>
          <p:nvPr/>
        </p:nvGrpSpPr>
        <p:grpSpPr>
          <a:xfrm rot="0">
            <a:off x="-33176" y="-62465"/>
            <a:ext cx="1933575" cy="1809750"/>
            <a:chOff x="0" y="0"/>
            <a:chExt cx="2578100" cy="2413000"/>
          </a:xfrm>
        </p:grpSpPr>
        <p:sp>
          <p:nvSpPr>
            <p:cNvPr name="Freeform 29" id="2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7"/>
              <a:stretch>
                <a:fillRect l="0" t="-50" r="0" b="-50"/>
              </a:stretch>
            </a:blipFill>
          </p:spPr>
        </p:sp>
      </p:grpSp>
      <p:sp>
        <p:nvSpPr>
          <p:cNvPr name="TextBox 30" id="3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31" id="3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27610" y="7823833"/>
            <a:ext cx="813435" cy="813435"/>
          </a:xfrm>
          <a:custGeom>
            <a:avLst/>
            <a:gdLst/>
            <a:ahLst/>
            <a:cxnLst/>
            <a:rect r="r" b="b" t="t" l="l"/>
            <a:pathLst>
              <a:path h="813435" w="813435">
                <a:moveTo>
                  <a:pt x="0" y="0"/>
                </a:moveTo>
                <a:lnTo>
                  <a:pt x="813435" y="0"/>
                </a:lnTo>
                <a:lnTo>
                  <a:pt x="813435" y="813435"/>
                </a:lnTo>
                <a:lnTo>
                  <a:pt x="0" y="8134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17949" y="1612959"/>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17949" y="2342136"/>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17949" y="3157463"/>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517949" y="3972790"/>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517949" y="4804589"/>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517949" y="5898312"/>
            <a:ext cx="658465" cy="617760"/>
          </a:xfrm>
          <a:custGeom>
            <a:avLst/>
            <a:gdLst/>
            <a:ahLst/>
            <a:cxnLst/>
            <a:rect r="r" b="b" t="t" l="l"/>
            <a:pathLst>
              <a:path h="617760" w="658465">
                <a:moveTo>
                  <a:pt x="0" y="0"/>
                </a:moveTo>
                <a:lnTo>
                  <a:pt x="658464" y="0"/>
                </a:lnTo>
                <a:lnTo>
                  <a:pt x="658464" y="617760"/>
                </a:lnTo>
                <a:lnTo>
                  <a:pt x="0" y="6177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8765143" y="7010222"/>
            <a:ext cx="2866430" cy="2866430"/>
          </a:xfrm>
          <a:custGeom>
            <a:avLst/>
            <a:gdLst/>
            <a:ahLst/>
            <a:cxnLst/>
            <a:rect r="r" b="b" t="t" l="l"/>
            <a:pathLst>
              <a:path h="2866430" w="2866430">
                <a:moveTo>
                  <a:pt x="0" y="0"/>
                </a:moveTo>
                <a:lnTo>
                  <a:pt x="2866430" y="0"/>
                </a:lnTo>
                <a:lnTo>
                  <a:pt x="2866430" y="2866430"/>
                </a:lnTo>
                <a:lnTo>
                  <a:pt x="0" y="286643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4477453" y="1957556"/>
            <a:ext cx="11403330" cy="933748"/>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Fomentar la cultura de la prevención en todos los procesos de la organización, con énfasis en la</a:t>
            </a:r>
          </a:p>
          <a:p>
            <a:pPr algn="l">
              <a:lnSpc>
                <a:spcPts val="2519"/>
              </a:lnSpc>
            </a:pPr>
            <a:r>
              <a:rPr lang="en-US" sz="2099">
                <a:solidFill>
                  <a:srgbClr val="000000"/>
                </a:solidFill>
                <a:latin typeface="Tahoma"/>
                <a:ea typeface="Tahoma"/>
                <a:cs typeface="Tahoma"/>
                <a:sym typeface="Tahoma"/>
              </a:rPr>
              <a:t>anticipación de riesgos.</a:t>
            </a:r>
          </a:p>
          <a:p>
            <a:pPr algn="l">
              <a:lnSpc>
                <a:spcPts val="2520"/>
              </a:lnSpc>
            </a:pPr>
          </a:p>
        </p:txBody>
      </p:sp>
      <p:sp>
        <p:nvSpPr>
          <p:cNvPr name="TextBox 11" id="11"/>
          <p:cNvSpPr txBox="true"/>
          <p:nvPr/>
        </p:nvSpPr>
        <p:spPr>
          <a:xfrm rot="0">
            <a:off x="4477453" y="2631135"/>
            <a:ext cx="11403330" cy="933748"/>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Gestionar de manera responsable los aspectos ambientales, tomando acciones para mitigar los</a:t>
            </a:r>
          </a:p>
          <a:p>
            <a:pPr algn="l">
              <a:lnSpc>
                <a:spcPts val="2519"/>
              </a:lnSpc>
            </a:pPr>
            <a:r>
              <a:rPr lang="en-US" sz="2099">
                <a:solidFill>
                  <a:srgbClr val="000000"/>
                </a:solidFill>
                <a:latin typeface="Tahoma"/>
                <a:ea typeface="Tahoma"/>
                <a:cs typeface="Tahoma"/>
                <a:sym typeface="Tahoma"/>
              </a:rPr>
              <a:t>impactos negativos en el entorno.</a:t>
            </a:r>
          </a:p>
          <a:p>
            <a:pPr algn="l">
              <a:lnSpc>
                <a:spcPts val="2520"/>
              </a:lnSpc>
            </a:pPr>
          </a:p>
        </p:txBody>
      </p:sp>
      <p:sp>
        <p:nvSpPr>
          <p:cNvPr name="TextBox 12" id="12"/>
          <p:cNvSpPr txBox="true"/>
          <p:nvPr/>
        </p:nvSpPr>
        <p:spPr>
          <a:xfrm rot="0">
            <a:off x="4477453" y="3374370"/>
            <a:ext cx="11403330" cy="933748"/>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Buscar la mejora continua de la eficacia del sistema integrado de gestión, garantizando su</a:t>
            </a:r>
          </a:p>
          <a:p>
            <a:pPr algn="l">
              <a:lnSpc>
                <a:spcPts val="2519"/>
              </a:lnSpc>
            </a:pPr>
            <a:r>
              <a:rPr lang="en-US" sz="2099">
                <a:solidFill>
                  <a:srgbClr val="000000"/>
                </a:solidFill>
                <a:latin typeface="Tahoma"/>
                <a:ea typeface="Tahoma"/>
                <a:cs typeface="Tahoma"/>
                <a:sym typeface="Tahoma"/>
              </a:rPr>
              <a:t>adaptabilidad y desempeño.</a:t>
            </a:r>
          </a:p>
          <a:p>
            <a:pPr algn="l">
              <a:lnSpc>
                <a:spcPts val="2520"/>
              </a:lnSpc>
            </a:pPr>
          </a:p>
        </p:txBody>
      </p:sp>
      <p:sp>
        <p:nvSpPr>
          <p:cNvPr name="TextBox 13" id="13"/>
          <p:cNvSpPr txBox="true"/>
          <p:nvPr/>
        </p:nvSpPr>
        <p:spPr>
          <a:xfrm rot="0">
            <a:off x="5704617"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4.GR</a:t>
            </a:r>
            <a:r>
              <a:rPr lang="en-US" sz="2803" b="true">
                <a:solidFill>
                  <a:srgbClr val="000000"/>
                </a:solidFill>
                <a:latin typeface="Tahoma Bold"/>
                <a:ea typeface="Tahoma Bold"/>
                <a:cs typeface="Tahoma Bold"/>
                <a:sym typeface="Tahoma Bold"/>
              </a:rPr>
              <a:t>ADO EN EL QUE SE HAN CUMPLIDO LA POLÍTICA Y LOS OBJETIVOS</a:t>
            </a:r>
          </a:p>
        </p:txBody>
      </p:sp>
      <p:sp>
        <p:nvSpPr>
          <p:cNvPr name="TextBox 14" id="14"/>
          <p:cNvSpPr txBox="true"/>
          <p:nvPr/>
        </p:nvSpPr>
        <p:spPr>
          <a:xfrm rot="0">
            <a:off x="4477453" y="4107752"/>
            <a:ext cx="11403330" cy="625673"/>
          </a:xfrm>
          <a:prstGeom prst="rect">
            <a:avLst/>
          </a:prstGeom>
        </p:spPr>
        <p:txBody>
          <a:bodyPr anchor="t" rtlCol="false" tIns="0" lIns="0" bIns="0" rIns="0">
            <a:spAutoFit/>
          </a:bodyPr>
          <a:lstStyle/>
          <a:p>
            <a:pPr algn="l">
              <a:lnSpc>
                <a:spcPts val="2519"/>
              </a:lnSpc>
            </a:pPr>
            <a:r>
              <a:rPr lang="en-US" sz="2099">
                <a:solidFill>
                  <a:srgbClr val="000000"/>
                </a:solidFill>
                <a:latin typeface="Tahoma"/>
                <a:ea typeface="Tahoma"/>
                <a:cs typeface="Tahoma"/>
                <a:sym typeface="Tahoma"/>
              </a:rPr>
              <a:t>Cumplir con la normativa nacional vigente aplicable, asegurando el cumplimiento en todos los</a:t>
            </a:r>
          </a:p>
          <a:p>
            <a:pPr algn="l">
              <a:lnSpc>
                <a:spcPts val="2519"/>
              </a:lnSpc>
            </a:pPr>
            <a:r>
              <a:rPr lang="en-US" sz="2099">
                <a:solidFill>
                  <a:srgbClr val="000000"/>
                </a:solidFill>
                <a:latin typeface="Tahoma"/>
                <a:ea typeface="Tahoma"/>
                <a:cs typeface="Tahoma"/>
                <a:sym typeface="Tahoma"/>
              </a:rPr>
              <a:t>niveles de la organización.</a:t>
            </a:r>
          </a:p>
        </p:txBody>
      </p:sp>
      <p:sp>
        <p:nvSpPr>
          <p:cNvPr name="TextBox 15" id="15"/>
          <p:cNvSpPr txBox="true"/>
          <p:nvPr/>
        </p:nvSpPr>
        <p:spPr>
          <a:xfrm rot="0">
            <a:off x="4477453" y="4937939"/>
            <a:ext cx="11497217" cy="933748"/>
          </a:xfrm>
          <a:prstGeom prst="rect">
            <a:avLst/>
          </a:prstGeom>
        </p:spPr>
        <p:txBody>
          <a:bodyPr anchor="t" rtlCol="false" tIns="0" lIns="0" bIns="0" rIns="0">
            <a:spAutoFit/>
          </a:bodyPr>
          <a:lstStyle/>
          <a:p>
            <a:pPr algn="l" marL="0" indent="0" lvl="0">
              <a:lnSpc>
                <a:spcPts val="2519"/>
              </a:lnSpc>
              <a:spcBef>
                <a:spcPct val="0"/>
              </a:spcBef>
            </a:pPr>
            <a:r>
              <a:rPr lang="en-US" sz="2099" strike="noStrike" u="none">
                <a:solidFill>
                  <a:srgbClr val="000000"/>
                </a:solidFill>
                <a:latin typeface="Tahoma"/>
                <a:ea typeface="Tahoma"/>
                <a:cs typeface="Tahoma"/>
                <a:sym typeface="Tahoma"/>
              </a:rPr>
              <a:t>Prevenir, mitigar y responder de manera efectiva a eventos indeseables y perturbadores durante</a:t>
            </a:r>
          </a:p>
          <a:p>
            <a:pPr algn="l" marL="0" indent="0" lvl="0">
              <a:lnSpc>
                <a:spcPts val="2519"/>
              </a:lnSpc>
              <a:spcBef>
                <a:spcPct val="0"/>
              </a:spcBef>
            </a:pPr>
            <a:r>
              <a:rPr lang="en-US" sz="2099" strike="noStrike" u="none">
                <a:solidFill>
                  <a:srgbClr val="000000"/>
                </a:solidFill>
                <a:latin typeface="Tahoma"/>
                <a:ea typeface="Tahoma"/>
                <a:cs typeface="Tahoma"/>
                <a:sym typeface="Tahoma"/>
              </a:rPr>
              <a:t>la ejecución de las operaciones de vigilancia, garantizando la seguridad y satisfacción de nuestros</a:t>
            </a:r>
          </a:p>
          <a:p>
            <a:pPr algn="l" marL="0" indent="0" lvl="0">
              <a:lnSpc>
                <a:spcPts val="2519"/>
              </a:lnSpc>
              <a:spcBef>
                <a:spcPct val="0"/>
              </a:spcBef>
            </a:pPr>
            <a:r>
              <a:rPr lang="en-US" sz="2099" strike="noStrike" u="none">
                <a:solidFill>
                  <a:srgbClr val="000000"/>
                </a:solidFill>
                <a:latin typeface="Tahoma"/>
                <a:ea typeface="Tahoma"/>
                <a:cs typeface="Tahoma"/>
                <a:sym typeface="Tahoma"/>
              </a:rPr>
              <a:t>clientes.</a:t>
            </a:r>
          </a:p>
        </p:txBody>
      </p:sp>
      <p:sp>
        <p:nvSpPr>
          <p:cNvPr name="TextBox 16" id="16"/>
          <p:cNvSpPr txBox="true"/>
          <p:nvPr/>
        </p:nvSpPr>
        <p:spPr>
          <a:xfrm rot="0">
            <a:off x="4477453" y="6076474"/>
            <a:ext cx="11457347" cy="933748"/>
          </a:xfrm>
          <a:prstGeom prst="rect">
            <a:avLst/>
          </a:prstGeom>
        </p:spPr>
        <p:txBody>
          <a:bodyPr anchor="t" rtlCol="false" tIns="0" lIns="0" bIns="0" rIns="0">
            <a:spAutoFit/>
          </a:bodyPr>
          <a:lstStyle/>
          <a:p>
            <a:pPr algn="l" marL="0" indent="0" lvl="0">
              <a:lnSpc>
                <a:spcPts val="2519"/>
              </a:lnSpc>
              <a:spcBef>
                <a:spcPct val="0"/>
              </a:spcBef>
            </a:pPr>
            <a:r>
              <a:rPr lang="en-US" sz="2099" strike="noStrike" u="none">
                <a:solidFill>
                  <a:srgbClr val="000000"/>
                </a:solidFill>
                <a:latin typeface="Tahoma"/>
                <a:ea typeface="Tahoma"/>
                <a:cs typeface="Tahoma"/>
                <a:sym typeface="Tahoma"/>
              </a:rPr>
              <a:t>Implementar medidas eficaces para garantizar la seguridad de la información, preservando su</a:t>
            </a:r>
          </a:p>
          <a:p>
            <a:pPr algn="l" marL="0" indent="0" lvl="0">
              <a:lnSpc>
                <a:spcPts val="2519"/>
              </a:lnSpc>
              <a:spcBef>
                <a:spcPct val="0"/>
              </a:spcBef>
            </a:pPr>
            <a:r>
              <a:rPr lang="en-US" sz="2099" strike="noStrike" u="none">
                <a:solidFill>
                  <a:srgbClr val="000000"/>
                </a:solidFill>
                <a:latin typeface="Tahoma"/>
                <a:ea typeface="Tahoma"/>
                <a:cs typeface="Tahoma"/>
                <a:sym typeface="Tahoma"/>
              </a:rPr>
              <a:t>confidencialidad, integridad y disponibilidad, y asegurando un uso seguro de las tecnologías de la</a:t>
            </a:r>
          </a:p>
          <a:p>
            <a:pPr algn="l" marL="0" indent="0" lvl="0">
              <a:lnSpc>
                <a:spcPts val="2519"/>
              </a:lnSpc>
              <a:spcBef>
                <a:spcPct val="0"/>
              </a:spcBef>
            </a:pPr>
            <a:r>
              <a:rPr lang="en-US" sz="2099" strike="noStrike" u="none">
                <a:solidFill>
                  <a:srgbClr val="000000"/>
                </a:solidFill>
                <a:latin typeface="Tahoma"/>
                <a:ea typeface="Tahoma"/>
                <a:cs typeface="Tahoma"/>
                <a:sym typeface="Tahoma"/>
              </a:rPr>
              <a:t>información.</a:t>
            </a:r>
          </a:p>
        </p:txBody>
      </p:sp>
      <p:grpSp>
        <p:nvGrpSpPr>
          <p:cNvPr name="Group 17" id="17"/>
          <p:cNvGrpSpPr/>
          <p:nvPr/>
        </p:nvGrpSpPr>
        <p:grpSpPr>
          <a:xfrm rot="0">
            <a:off x="0" y="9501749"/>
            <a:ext cx="18288000" cy="785498"/>
            <a:chOff x="0" y="0"/>
            <a:chExt cx="24384000" cy="1047331"/>
          </a:xfrm>
        </p:grpSpPr>
        <p:sp>
          <p:nvSpPr>
            <p:cNvPr name="Freeform 18" id="18"/>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19" id="19"/>
          <p:cNvGrpSpPr/>
          <p:nvPr/>
        </p:nvGrpSpPr>
        <p:grpSpPr>
          <a:xfrm rot="0">
            <a:off x="-304800" y="-482717"/>
            <a:ext cx="2728093" cy="1899533"/>
            <a:chOff x="0" y="0"/>
            <a:chExt cx="3637458" cy="2532710"/>
          </a:xfrm>
        </p:grpSpPr>
        <p:sp>
          <p:nvSpPr>
            <p:cNvPr name="Freeform 20" id="20"/>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8"/>
              <a:stretch>
                <a:fillRect l="0" t="-329" r="-1" b="-327"/>
              </a:stretch>
            </a:blipFill>
          </p:spPr>
        </p:sp>
      </p:grpSp>
      <p:grpSp>
        <p:nvGrpSpPr>
          <p:cNvPr name="Group 21" id="21"/>
          <p:cNvGrpSpPr/>
          <p:nvPr/>
        </p:nvGrpSpPr>
        <p:grpSpPr>
          <a:xfrm rot="0">
            <a:off x="-33176" y="-62465"/>
            <a:ext cx="1933575" cy="1809750"/>
            <a:chOff x="0" y="0"/>
            <a:chExt cx="2578100" cy="2413000"/>
          </a:xfrm>
        </p:grpSpPr>
        <p:sp>
          <p:nvSpPr>
            <p:cNvPr name="Freeform 22" id="22"/>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9"/>
              <a:stretch>
                <a:fillRect l="0" t="-50" r="0" b="-50"/>
              </a:stretch>
            </a:blipFill>
          </p:spPr>
        </p:sp>
      </p:grpSp>
      <p:sp>
        <p:nvSpPr>
          <p:cNvPr name="TextBox 23" id="23"/>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24" id="24"/>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92847" y="1830971"/>
            <a:ext cx="4035242" cy="3646850"/>
          </a:xfrm>
          <a:custGeom>
            <a:avLst/>
            <a:gdLst/>
            <a:ahLst/>
            <a:cxnLst/>
            <a:rect r="r" b="b" t="t" l="l"/>
            <a:pathLst>
              <a:path h="3646850" w="4035242">
                <a:moveTo>
                  <a:pt x="0" y="0"/>
                </a:moveTo>
                <a:lnTo>
                  <a:pt x="4035242" y="0"/>
                </a:lnTo>
                <a:lnTo>
                  <a:pt x="4035242" y="3646849"/>
                </a:lnTo>
                <a:lnTo>
                  <a:pt x="0" y="36468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181501" y="1783346"/>
            <a:ext cx="4035242" cy="3646850"/>
          </a:xfrm>
          <a:custGeom>
            <a:avLst/>
            <a:gdLst/>
            <a:ahLst/>
            <a:cxnLst/>
            <a:rect r="r" b="b" t="t" l="l"/>
            <a:pathLst>
              <a:path h="3646850" w="4035242">
                <a:moveTo>
                  <a:pt x="0" y="0"/>
                </a:moveTo>
                <a:lnTo>
                  <a:pt x="4035242" y="0"/>
                </a:lnTo>
                <a:lnTo>
                  <a:pt x="4035242" y="3646849"/>
                </a:lnTo>
                <a:lnTo>
                  <a:pt x="0" y="36468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9534889" y="5143500"/>
            <a:ext cx="4035242" cy="3646850"/>
          </a:xfrm>
          <a:custGeom>
            <a:avLst/>
            <a:gdLst/>
            <a:ahLst/>
            <a:cxnLst/>
            <a:rect r="r" b="b" t="t" l="l"/>
            <a:pathLst>
              <a:path h="3646850" w="4035242">
                <a:moveTo>
                  <a:pt x="0" y="0"/>
                </a:moveTo>
                <a:lnTo>
                  <a:pt x="4035242" y="0"/>
                </a:lnTo>
                <a:lnTo>
                  <a:pt x="4035242" y="3646850"/>
                </a:lnTo>
                <a:lnTo>
                  <a:pt x="0" y="36468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429718" y="5143500"/>
            <a:ext cx="4035242" cy="3646850"/>
          </a:xfrm>
          <a:custGeom>
            <a:avLst/>
            <a:gdLst/>
            <a:ahLst/>
            <a:cxnLst/>
            <a:rect r="r" b="b" t="t" l="l"/>
            <a:pathLst>
              <a:path h="3646850" w="4035242">
                <a:moveTo>
                  <a:pt x="0" y="0"/>
                </a:moveTo>
                <a:lnTo>
                  <a:pt x="4035242" y="0"/>
                </a:lnTo>
                <a:lnTo>
                  <a:pt x="4035242" y="3646850"/>
                </a:lnTo>
                <a:lnTo>
                  <a:pt x="0" y="36468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8344751" y="3370674"/>
            <a:ext cx="2209163" cy="2209163"/>
          </a:xfrm>
          <a:custGeom>
            <a:avLst/>
            <a:gdLst/>
            <a:ahLst/>
            <a:cxnLst/>
            <a:rect r="r" b="b" t="t" l="l"/>
            <a:pathLst>
              <a:path h="2209163" w="2209163">
                <a:moveTo>
                  <a:pt x="0" y="0"/>
                </a:moveTo>
                <a:lnTo>
                  <a:pt x="2209163" y="0"/>
                </a:lnTo>
                <a:lnTo>
                  <a:pt x="2209163" y="2209163"/>
                </a:lnTo>
                <a:lnTo>
                  <a:pt x="0" y="22091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5429718"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5. IMP</a:t>
            </a:r>
            <a:r>
              <a:rPr lang="en-US" sz="2803" b="true">
                <a:solidFill>
                  <a:srgbClr val="000000"/>
                </a:solidFill>
                <a:latin typeface="Tahoma Bold"/>
                <a:ea typeface="Tahoma Bold"/>
                <a:cs typeface="Tahoma Bold"/>
                <a:sym typeface="Tahoma Bold"/>
              </a:rPr>
              <a:t>ACTOS EN LAS OPERACIONES DE SEGURIDAD</a:t>
            </a:r>
          </a:p>
        </p:txBody>
      </p:sp>
      <p:sp>
        <p:nvSpPr>
          <p:cNvPr name="TextBox 8" id="8"/>
          <p:cNvSpPr txBox="true"/>
          <p:nvPr/>
        </p:nvSpPr>
        <p:spPr>
          <a:xfrm rot="0">
            <a:off x="1936192" y="3133718"/>
            <a:ext cx="3529320" cy="2062758"/>
          </a:xfrm>
          <a:prstGeom prst="rect">
            <a:avLst/>
          </a:prstGeom>
        </p:spPr>
        <p:txBody>
          <a:bodyPr anchor="t" rtlCol="false" tIns="0" lIns="0" bIns="0" rIns="0">
            <a:spAutoFit/>
          </a:bodyPr>
          <a:lstStyle/>
          <a:p>
            <a:pPr algn="l" marL="0" indent="0" lvl="0">
              <a:lnSpc>
                <a:spcPts val="2351"/>
              </a:lnSpc>
              <a:spcBef>
                <a:spcPct val="0"/>
              </a:spcBef>
            </a:pPr>
            <a:r>
              <a:rPr lang="en-US" sz="1959" strike="noStrike" u="none">
                <a:solidFill>
                  <a:srgbClr val="000000"/>
                </a:solidFill>
                <a:latin typeface="Tahoma"/>
                <a:ea typeface="Tahoma"/>
                <a:cs typeface="Tahoma"/>
                <a:sym typeface="Tahoma"/>
              </a:rPr>
              <a:t>Variaciones en las condiciones del entorno operativo, incluyendo factores sociales, de orden público y de seguridad, que incidieron en la planificación y ejecución de los servicios.</a:t>
            </a:r>
          </a:p>
        </p:txBody>
      </p:sp>
      <p:sp>
        <p:nvSpPr>
          <p:cNvPr name="TextBox 9" id="9"/>
          <p:cNvSpPr txBox="true"/>
          <p:nvPr/>
        </p:nvSpPr>
        <p:spPr>
          <a:xfrm rot="0">
            <a:off x="11451326" y="3086093"/>
            <a:ext cx="3495592" cy="1768078"/>
          </a:xfrm>
          <a:prstGeom prst="rect">
            <a:avLst/>
          </a:prstGeom>
        </p:spPr>
        <p:txBody>
          <a:bodyPr anchor="t" rtlCol="false" tIns="0" lIns="0" bIns="0" rIns="0">
            <a:spAutoFit/>
          </a:bodyPr>
          <a:lstStyle/>
          <a:p>
            <a:pPr algn="l" marL="0" indent="0" lvl="0">
              <a:lnSpc>
                <a:spcPts val="2351"/>
              </a:lnSpc>
              <a:spcBef>
                <a:spcPct val="0"/>
              </a:spcBef>
            </a:pPr>
            <a:r>
              <a:rPr lang="en-US" sz="1959" strike="noStrike" u="none">
                <a:solidFill>
                  <a:srgbClr val="000000"/>
                </a:solidFill>
                <a:latin typeface="Tahoma"/>
                <a:ea typeface="Tahoma"/>
                <a:cs typeface="Tahoma"/>
                <a:sym typeface="Tahoma"/>
              </a:rPr>
              <a:t>Cambios en el alcance y características de los servicios de seguridad, derivados de nuevos contratos, modificaciones contractuales o finalización de servicios.</a:t>
            </a:r>
          </a:p>
        </p:txBody>
      </p:sp>
      <p:sp>
        <p:nvSpPr>
          <p:cNvPr name="TextBox 10" id="10"/>
          <p:cNvSpPr txBox="true"/>
          <p:nvPr/>
        </p:nvSpPr>
        <p:spPr>
          <a:xfrm rot="0">
            <a:off x="5582565" y="6647390"/>
            <a:ext cx="3462669" cy="1473398"/>
          </a:xfrm>
          <a:prstGeom prst="rect">
            <a:avLst/>
          </a:prstGeom>
        </p:spPr>
        <p:txBody>
          <a:bodyPr anchor="t" rtlCol="false" tIns="0" lIns="0" bIns="0" rIns="0">
            <a:spAutoFit/>
          </a:bodyPr>
          <a:lstStyle/>
          <a:p>
            <a:pPr algn="just" marL="0" indent="0" lvl="0">
              <a:lnSpc>
                <a:spcPts val="2351"/>
              </a:lnSpc>
              <a:spcBef>
                <a:spcPct val="0"/>
              </a:spcBef>
            </a:pPr>
            <a:r>
              <a:rPr lang="en-US" sz="1959" strike="noStrike" u="none">
                <a:solidFill>
                  <a:srgbClr val="000000"/>
                </a:solidFill>
                <a:latin typeface="Tahoma"/>
                <a:ea typeface="Tahoma"/>
                <a:cs typeface="Tahoma"/>
                <a:sym typeface="Tahoma"/>
              </a:rPr>
              <a:t>Afectaciones en la continuidad del servicio, asociadas a rotación de personal, ausentismo, contingencias y  operativas.</a:t>
            </a:r>
          </a:p>
        </p:txBody>
      </p:sp>
      <p:sp>
        <p:nvSpPr>
          <p:cNvPr name="TextBox 11" id="11"/>
          <p:cNvSpPr txBox="true"/>
          <p:nvPr/>
        </p:nvSpPr>
        <p:spPr>
          <a:xfrm rot="0">
            <a:off x="9647121" y="6446472"/>
            <a:ext cx="3445805" cy="1875234"/>
          </a:xfrm>
          <a:prstGeom prst="rect">
            <a:avLst/>
          </a:prstGeom>
        </p:spPr>
        <p:txBody>
          <a:bodyPr anchor="t" rtlCol="false" tIns="0" lIns="0" bIns="0" rIns="0">
            <a:spAutoFit/>
          </a:bodyPr>
          <a:lstStyle/>
          <a:p>
            <a:pPr algn="just" marL="0" indent="0" lvl="0">
              <a:lnSpc>
                <a:spcPts val="2182"/>
              </a:lnSpc>
              <a:spcBef>
                <a:spcPct val="0"/>
              </a:spcBef>
            </a:pPr>
            <a:r>
              <a:rPr lang="en-US" sz="1818">
                <a:solidFill>
                  <a:srgbClr val="000000"/>
                </a:solidFill>
                <a:latin typeface="Tahoma"/>
                <a:ea typeface="Tahoma"/>
                <a:cs typeface="Tahoma"/>
                <a:sym typeface="Tahoma"/>
              </a:rPr>
              <a:t>I</a:t>
            </a:r>
            <a:r>
              <a:rPr lang="en-US" sz="1818" strike="noStrike" u="none">
                <a:solidFill>
                  <a:srgbClr val="000000"/>
                </a:solidFill>
                <a:latin typeface="Tahoma"/>
                <a:ea typeface="Tahoma"/>
                <a:cs typeface="Tahoma"/>
                <a:sym typeface="Tahoma"/>
              </a:rPr>
              <a:t>mpactos derivados de incidentes de seguridad, los cuales fueron gestionados conforme a los procedimientos establecidos, minimizando afectaciones a las personas, bienes y operaciones del cliente.</a:t>
            </a:r>
          </a:p>
        </p:txBody>
      </p:sp>
      <p:sp>
        <p:nvSpPr>
          <p:cNvPr name="TextBox 12" id="12"/>
          <p:cNvSpPr txBox="true"/>
          <p:nvPr/>
        </p:nvSpPr>
        <p:spPr>
          <a:xfrm rot="0">
            <a:off x="7850327" y="1926425"/>
            <a:ext cx="3198010" cy="1159668"/>
          </a:xfrm>
          <a:prstGeom prst="rect">
            <a:avLst/>
          </a:prstGeom>
        </p:spPr>
        <p:txBody>
          <a:bodyPr anchor="t" rtlCol="false" tIns="0" lIns="0" bIns="0" rIns="0">
            <a:spAutoFit/>
          </a:bodyPr>
          <a:lstStyle/>
          <a:p>
            <a:pPr algn="ctr">
              <a:lnSpc>
                <a:spcPts val="4725"/>
              </a:lnSpc>
            </a:pPr>
            <a:r>
              <a:rPr lang="en-US" sz="3375" b="true">
                <a:solidFill>
                  <a:srgbClr val="000000"/>
                </a:solidFill>
                <a:latin typeface="Open Sans Bold"/>
                <a:ea typeface="Open Sans Bold"/>
                <a:cs typeface="Open Sans Bold"/>
                <a:sym typeface="Open Sans Bold"/>
              </a:rPr>
              <a:t>Impactos operacionales</a:t>
            </a:r>
          </a:p>
        </p:txBody>
      </p:sp>
      <p:grpSp>
        <p:nvGrpSpPr>
          <p:cNvPr name="Group 13" id="13"/>
          <p:cNvGrpSpPr/>
          <p:nvPr/>
        </p:nvGrpSpPr>
        <p:grpSpPr>
          <a:xfrm rot="0">
            <a:off x="0" y="9501749"/>
            <a:ext cx="18288000" cy="785498"/>
            <a:chOff x="0" y="0"/>
            <a:chExt cx="24384000" cy="1047331"/>
          </a:xfrm>
        </p:grpSpPr>
        <p:sp>
          <p:nvSpPr>
            <p:cNvPr name="Freeform 14" id="14"/>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15" id="15"/>
          <p:cNvGrpSpPr/>
          <p:nvPr/>
        </p:nvGrpSpPr>
        <p:grpSpPr>
          <a:xfrm rot="0">
            <a:off x="-304800" y="-482717"/>
            <a:ext cx="2728093" cy="1899533"/>
            <a:chOff x="0" y="0"/>
            <a:chExt cx="3637458" cy="2532710"/>
          </a:xfrm>
        </p:grpSpPr>
        <p:sp>
          <p:nvSpPr>
            <p:cNvPr name="Freeform 16" id="16"/>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8"/>
              <a:stretch>
                <a:fillRect l="0" t="-329" r="-1" b="-327"/>
              </a:stretch>
            </a:blipFill>
          </p:spPr>
        </p:sp>
      </p:grpSp>
      <p:grpSp>
        <p:nvGrpSpPr>
          <p:cNvPr name="Group 17" id="17"/>
          <p:cNvGrpSpPr/>
          <p:nvPr/>
        </p:nvGrpSpPr>
        <p:grpSpPr>
          <a:xfrm rot="0">
            <a:off x="-33176" y="-62465"/>
            <a:ext cx="1933575" cy="1809750"/>
            <a:chOff x="0" y="0"/>
            <a:chExt cx="2578100" cy="2413000"/>
          </a:xfrm>
        </p:grpSpPr>
        <p:sp>
          <p:nvSpPr>
            <p:cNvPr name="Freeform 18" id="18"/>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9"/>
              <a:stretch>
                <a:fillRect l="0" t="-50" r="0" b="-50"/>
              </a:stretch>
            </a:blipFill>
          </p:spPr>
        </p:sp>
      </p:grpSp>
      <p:sp>
        <p:nvSpPr>
          <p:cNvPr name="TextBox 19" id="19"/>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20" id="20"/>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867794" y="1541232"/>
            <a:ext cx="7144300" cy="7818660"/>
          </a:xfrm>
          <a:custGeom>
            <a:avLst/>
            <a:gdLst/>
            <a:ahLst/>
            <a:cxnLst/>
            <a:rect r="r" b="b" t="t" l="l"/>
            <a:pathLst>
              <a:path h="7818660" w="7144300">
                <a:moveTo>
                  <a:pt x="0" y="0"/>
                </a:moveTo>
                <a:lnTo>
                  <a:pt x="7144300" y="0"/>
                </a:lnTo>
                <a:lnTo>
                  <a:pt x="7144300" y="7818659"/>
                </a:lnTo>
                <a:lnTo>
                  <a:pt x="0" y="78186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817941" y="5127020"/>
            <a:ext cx="4474380" cy="3221553"/>
          </a:xfrm>
          <a:custGeom>
            <a:avLst/>
            <a:gdLst/>
            <a:ahLst/>
            <a:cxnLst/>
            <a:rect r="r" b="b" t="t" l="l"/>
            <a:pathLst>
              <a:path h="3221553" w="4474380">
                <a:moveTo>
                  <a:pt x="0" y="0"/>
                </a:moveTo>
                <a:lnTo>
                  <a:pt x="4474380" y="0"/>
                </a:lnTo>
                <a:lnTo>
                  <a:pt x="4474380" y="3221554"/>
                </a:lnTo>
                <a:lnTo>
                  <a:pt x="0" y="32215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5384687"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5. IMP</a:t>
            </a:r>
            <a:r>
              <a:rPr lang="en-US" sz="2803" b="true">
                <a:solidFill>
                  <a:srgbClr val="000000"/>
                </a:solidFill>
                <a:latin typeface="Tahoma Bold"/>
                <a:ea typeface="Tahoma Bold"/>
                <a:cs typeface="Tahoma Bold"/>
                <a:sym typeface="Tahoma Bold"/>
              </a:rPr>
              <a:t>ACTOS EN LAS OPERACIONES DE SEGURIDAD</a:t>
            </a:r>
          </a:p>
        </p:txBody>
      </p:sp>
      <p:sp>
        <p:nvSpPr>
          <p:cNvPr name="TextBox 5" id="5"/>
          <p:cNvSpPr txBox="true"/>
          <p:nvPr/>
        </p:nvSpPr>
        <p:spPr>
          <a:xfrm rot="0">
            <a:off x="9760380" y="2079145"/>
            <a:ext cx="3678780" cy="1178719"/>
          </a:xfrm>
          <a:prstGeom prst="rect">
            <a:avLst/>
          </a:prstGeom>
        </p:spPr>
        <p:txBody>
          <a:bodyPr anchor="t" rtlCol="false" tIns="0" lIns="0" bIns="0" rIns="0">
            <a:spAutoFit/>
          </a:bodyPr>
          <a:lstStyle/>
          <a:p>
            <a:pPr algn="l" marL="0" indent="0" lvl="0">
              <a:lnSpc>
                <a:spcPts val="2351"/>
              </a:lnSpc>
              <a:spcBef>
                <a:spcPct val="0"/>
              </a:spcBef>
            </a:pPr>
            <a:r>
              <a:rPr lang="en-US" sz="1959" strike="noStrike" u="none">
                <a:solidFill>
                  <a:srgbClr val="000000"/>
                </a:solidFill>
                <a:latin typeface="Tahoma"/>
                <a:ea typeface="Tahoma"/>
                <a:cs typeface="Tahoma"/>
                <a:sym typeface="Tahoma"/>
              </a:rPr>
              <a:t>Las operaciones se ejecutaron bajo los principios de legalidad, necesidad, proporcionalidad y rendición de cuentas.</a:t>
            </a:r>
          </a:p>
        </p:txBody>
      </p:sp>
      <p:sp>
        <p:nvSpPr>
          <p:cNvPr name="TextBox 6" id="6"/>
          <p:cNvSpPr txBox="true"/>
          <p:nvPr/>
        </p:nvSpPr>
        <p:spPr>
          <a:xfrm rot="0">
            <a:off x="12035164" y="4664289"/>
            <a:ext cx="3862439" cy="1178719"/>
          </a:xfrm>
          <a:prstGeom prst="rect">
            <a:avLst/>
          </a:prstGeom>
        </p:spPr>
        <p:txBody>
          <a:bodyPr anchor="t" rtlCol="false" tIns="0" lIns="0" bIns="0" rIns="0">
            <a:spAutoFit/>
          </a:bodyPr>
          <a:lstStyle/>
          <a:p>
            <a:pPr algn="l" marL="0" indent="0" lvl="0">
              <a:lnSpc>
                <a:spcPts val="2351"/>
              </a:lnSpc>
              <a:spcBef>
                <a:spcPct val="0"/>
              </a:spcBef>
            </a:pPr>
            <a:r>
              <a:rPr lang="en-US" sz="1959" strike="noStrike" u="none">
                <a:solidFill>
                  <a:srgbClr val="000000"/>
                </a:solidFill>
                <a:latin typeface="Tahoma"/>
                <a:ea typeface="Tahoma"/>
                <a:cs typeface="Tahoma"/>
                <a:sym typeface="Tahoma"/>
              </a:rPr>
              <a:t>No se evidenciaron afectaciones significativas a los derechos humanos atribuibles a la organización.</a:t>
            </a:r>
          </a:p>
        </p:txBody>
      </p:sp>
      <p:sp>
        <p:nvSpPr>
          <p:cNvPr name="TextBox 7" id="7"/>
          <p:cNvSpPr txBox="true"/>
          <p:nvPr/>
        </p:nvSpPr>
        <p:spPr>
          <a:xfrm rot="0">
            <a:off x="9281351" y="7350861"/>
            <a:ext cx="3816814" cy="1768078"/>
          </a:xfrm>
          <a:prstGeom prst="rect">
            <a:avLst/>
          </a:prstGeom>
        </p:spPr>
        <p:txBody>
          <a:bodyPr anchor="t" rtlCol="false" tIns="0" lIns="0" bIns="0" rIns="0">
            <a:spAutoFit/>
          </a:bodyPr>
          <a:lstStyle/>
          <a:p>
            <a:pPr algn="l" marL="0" indent="0" lvl="0">
              <a:lnSpc>
                <a:spcPts val="2351"/>
              </a:lnSpc>
              <a:spcBef>
                <a:spcPct val="0"/>
              </a:spcBef>
            </a:pPr>
            <a:r>
              <a:rPr lang="en-US" sz="1959" strike="noStrike" u="none">
                <a:solidFill>
                  <a:srgbClr val="000000"/>
                </a:solidFill>
                <a:latin typeface="Tahoma"/>
                <a:ea typeface="Tahoma"/>
                <a:cs typeface="Tahoma"/>
                <a:sym typeface="Tahoma"/>
              </a:rPr>
              <a:t>Los eventos reportados fueron gestionados mediante los mecanismos de investigación, acciones correctivas y fortalecimiento de la capacitación del personal.</a:t>
            </a:r>
          </a:p>
        </p:txBody>
      </p:sp>
      <p:sp>
        <p:nvSpPr>
          <p:cNvPr name="TextBox 8" id="8"/>
          <p:cNvSpPr txBox="true"/>
          <p:nvPr/>
        </p:nvSpPr>
        <p:spPr>
          <a:xfrm rot="0">
            <a:off x="1913828" y="2285061"/>
            <a:ext cx="4378493" cy="1749027"/>
          </a:xfrm>
          <a:prstGeom prst="rect">
            <a:avLst/>
          </a:prstGeom>
        </p:spPr>
        <p:txBody>
          <a:bodyPr anchor="t" rtlCol="false" tIns="0" lIns="0" bIns="0" rIns="0">
            <a:spAutoFit/>
          </a:bodyPr>
          <a:lstStyle/>
          <a:p>
            <a:pPr algn="ctr">
              <a:lnSpc>
                <a:spcPts val="4725"/>
              </a:lnSpc>
            </a:pPr>
            <a:r>
              <a:rPr lang="en-US" sz="3375" b="true">
                <a:solidFill>
                  <a:srgbClr val="000000"/>
                </a:solidFill>
                <a:latin typeface="Open Sans Bold"/>
                <a:ea typeface="Open Sans Bold"/>
                <a:cs typeface="Open Sans Bold"/>
                <a:sym typeface="Open Sans Bold"/>
              </a:rPr>
              <a:t>Impactos en derechos humanos y uso de la fuerza</a:t>
            </a:r>
          </a:p>
        </p:txBody>
      </p:sp>
      <p:grpSp>
        <p:nvGrpSpPr>
          <p:cNvPr name="Group 9" id="9"/>
          <p:cNvGrpSpPr/>
          <p:nvPr/>
        </p:nvGrpSpPr>
        <p:grpSpPr>
          <a:xfrm rot="0">
            <a:off x="0" y="9501749"/>
            <a:ext cx="18288000" cy="785498"/>
            <a:chOff x="0" y="0"/>
            <a:chExt cx="24384000" cy="1047331"/>
          </a:xfrm>
        </p:grpSpPr>
        <p:sp>
          <p:nvSpPr>
            <p:cNvPr name="Freeform 10" id="10"/>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11" id="11"/>
          <p:cNvGrpSpPr/>
          <p:nvPr/>
        </p:nvGrpSpPr>
        <p:grpSpPr>
          <a:xfrm rot="0">
            <a:off x="-304800" y="-482717"/>
            <a:ext cx="2728093" cy="1899533"/>
            <a:chOff x="0" y="0"/>
            <a:chExt cx="3637458" cy="2532710"/>
          </a:xfrm>
        </p:grpSpPr>
        <p:sp>
          <p:nvSpPr>
            <p:cNvPr name="Freeform 12" id="12"/>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6"/>
              <a:stretch>
                <a:fillRect l="0" t="-329" r="-1" b="-327"/>
              </a:stretch>
            </a:blipFill>
          </p:spPr>
        </p:sp>
      </p:grpSp>
      <p:grpSp>
        <p:nvGrpSpPr>
          <p:cNvPr name="Group 13" id="13"/>
          <p:cNvGrpSpPr/>
          <p:nvPr/>
        </p:nvGrpSpPr>
        <p:grpSpPr>
          <a:xfrm rot="0">
            <a:off x="-33176" y="-62465"/>
            <a:ext cx="1933575" cy="1809750"/>
            <a:chOff x="0" y="0"/>
            <a:chExt cx="2578100" cy="2413000"/>
          </a:xfrm>
        </p:grpSpPr>
        <p:sp>
          <p:nvSpPr>
            <p:cNvPr name="Freeform 14" id="14"/>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7"/>
              <a:stretch>
                <a:fillRect l="0" t="-50" r="0" b="-50"/>
              </a:stretch>
            </a:blipFill>
          </p:spPr>
        </p:sp>
      </p:grpSp>
      <p:sp>
        <p:nvSpPr>
          <p:cNvPr name="TextBox 15" id="15"/>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6" id="16"/>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86998" y="1630502"/>
            <a:ext cx="5045560" cy="5425333"/>
          </a:xfrm>
          <a:custGeom>
            <a:avLst/>
            <a:gdLst/>
            <a:ahLst/>
            <a:cxnLst/>
            <a:rect r="r" b="b" t="t" l="l"/>
            <a:pathLst>
              <a:path h="5425333" w="5045560">
                <a:moveTo>
                  <a:pt x="0" y="0"/>
                </a:moveTo>
                <a:lnTo>
                  <a:pt x="5045559" y="0"/>
                </a:lnTo>
                <a:lnTo>
                  <a:pt x="5045559" y="5425333"/>
                </a:lnTo>
                <a:lnTo>
                  <a:pt x="0" y="54253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627052" y="7286064"/>
            <a:ext cx="3204142" cy="3204142"/>
          </a:xfrm>
          <a:custGeom>
            <a:avLst/>
            <a:gdLst/>
            <a:ahLst/>
            <a:cxnLst/>
            <a:rect r="r" b="b" t="t" l="l"/>
            <a:pathLst>
              <a:path h="3204142" w="3204142">
                <a:moveTo>
                  <a:pt x="0" y="0"/>
                </a:moveTo>
                <a:lnTo>
                  <a:pt x="3204142" y="0"/>
                </a:lnTo>
                <a:lnTo>
                  <a:pt x="3204142" y="3204141"/>
                </a:lnTo>
                <a:lnTo>
                  <a:pt x="0" y="32041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5415630"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5. IMP</a:t>
            </a:r>
            <a:r>
              <a:rPr lang="en-US" sz="2803" b="true">
                <a:solidFill>
                  <a:srgbClr val="000000"/>
                </a:solidFill>
                <a:latin typeface="Tahoma Bold"/>
                <a:ea typeface="Tahoma Bold"/>
                <a:cs typeface="Tahoma Bold"/>
                <a:sym typeface="Tahoma Bold"/>
              </a:rPr>
              <a:t>ACTOS EN LAS OPERACIONES DE SEGURIDAD</a:t>
            </a:r>
          </a:p>
        </p:txBody>
      </p:sp>
      <p:sp>
        <p:nvSpPr>
          <p:cNvPr name="TextBox 5" id="5"/>
          <p:cNvSpPr txBox="true"/>
          <p:nvPr/>
        </p:nvSpPr>
        <p:spPr>
          <a:xfrm rot="0">
            <a:off x="1945336" y="3824701"/>
            <a:ext cx="1537047" cy="803672"/>
          </a:xfrm>
          <a:prstGeom prst="rect">
            <a:avLst/>
          </a:prstGeom>
        </p:spPr>
        <p:txBody>
          <a:bodyPr anchor="t" rtlCol="false" tIns="0" lIns="0" bIns="0" rIns="0">
            <a:spAutoFit/>
          </a:bodyPr>
          <a:lstStyle/>
          <a:p>
            <a:pPr algn="l" marL="0" indent="0" lvl="0">
              <a:lnSpc>
                <a:spcPts val="2182"/>
              </a:lnSpc>
              <a:spcBef>
                <a:spcPct val="0"/>
              </a:spcBef>
            </a:pPr>
            <a:r>
              <a:rPr lang="en-US" b="true" sz="1818">
                <a:solidFill>
                  <a:srgbClr val="000000"/>
                </a:solidFill>
                <a:latin typeface="Tahoma Bold"/>
                <a:ea typeface="Tahoma Bold"/>
                <a:cs typeface="Tahoma Bold"/>
                <a:sym typeface="Tahoma Bold"/>
              </a:rPr>
              <a:t>Impactos en las partes interesadas</a:t>
            </a:r>
          </a:p>
        </p:txBody>
      </p:sp>
      <p:sp>
        <p:nvSpPr>
          <p:cNvPr name="TextBox 6" id="6"/>
          <p:cNvSpPr txBox="true"/>
          <p:nvPr/>
        </p:nvSpPr>
        <p:spPr>
          <a:xfrm rot="0">
            <a:off x="4611307" y="1873054"/>
            <a:ext cx="1132310" cy="334863"/>
          </a:xfrm>
          <a:prstGeom prst="rect">
            <a:avLst/>
          </a:prstGeom>
        </p:spPr>
        <p:txBody>
          <a:bodyPr anchor="t" rtlCol="false" tIns="0" lIns="0" bIns="0" rIns="0">
            <a:spAutoFit/>
          </a:bodyPr>
          <a:lstStyle/>
          <a:p>
            <a:pPr algn="l" marL="0" indent="0" lvl="0">
              <a:lnSpc>
                <a:spcPts val="2688"/>
              </a:lnSpc>
              <a:spcBef>
                <a:spcPct val="0"/>
              </a:spcBef>
            </a:pPr>
            <a:r>
              <a:rPr lang="en-US" sz="2240">
                <a:solidFill>
                  <a:srgbClr val="000000"/>
                </a:solidFill>
                <a:latin typeface="Tahoma"/>
                <a:ea typeface="Tahoma"/>
                <a:cs typeface="Tahoma"/>
                <a:sym typeface="Tahoma"/>
              </a:rPr>
              <a:t>Clientes</a:t>
            </a:r>
          </a:p>
        </p:txBody>
      </p:sp>
      <p:sp>
        <p:nvSpPr>
          <p:cNvPr name="TextBox 7" id="7"/>
          <p:cNvSpPr txBox="true"/>
          <p:nvPr/>
        </p:nvSpPr>
        <p:spPr>
          <a:xfrm rot="0">
            <a:off x="4309778" y="6246330"/>
            <a:ext cx="2177881" cy="334863"/>
          </a:xfrm>
          <a:prstGeom prst="rect">
            <a:avLst/>
          </a:prstGeom>
        </p:spPr>
        <p:txBody>
          <a:bodyPr anchor="t" rtlCol="false" tIns="0" lIns="0" bIns="0" rIns="0">
            <a:spAutoFit/>
          </a:bodyPr>
          <a:lstStyle/>
          <a:p>
            <a:pPr algn="l" marL="0" indent="0" lvl="0">
              <a:lnSpc>
                <a:spcPts val="2688"/>
              </a:lnSpc>
              <a:spcBef>
                <a:spcPct val="0"/>
              </a:spcBef>
            </a:pPr>
            <a:r>
              <a:rPr lang="en-US" sz="2240">
                <a:solidFill>
                  <a:srgbClr val="000000"/>
                </a:solidFill>
                <a:latin typeface="Tahoma"/>
                <a:ea typeface="Tahoma"/>
                <a:cs typeface="Tahoma"/>
                <a:sym typeface="Tahoma"/>
              </a:rPr>
              <a:t>Colaboradores</a:t>
            </a:r>
          </a:p>
        </p:txBody>
      </p:sp>
      <p:sp>
        <p:nvSpPr>
          <p:cNvPr name="TextBox 8" id="8"/>
          <p:cNvSpPr txBox="true"/>
          <p:nvPr/>
        </p:nvSpPr>
        <p:spPr>
          <a:xfrm rot="0">
            <a:off x="4611307" y="3369287"/>
            <a:ext cx="2177881" cy="334863"/>
          </a:xfrm>
          <a:prstGeom prst="rect">
            <a:avLst/>
          </a:prstGeom>
        </p:spPr>
        <p:txBody>
          <a:bodyPr anchor="t" rtlCol="false" tIns="0" lIns="0" bIns="0" rIns="0">
            <a:spAutoFit/>
          </a:bodyPr>
          <a:lstStyle/>
          <a:p>
            <a:pPr algn="l" marL="0" indent="0" lvl="0">
              <a:lnSpc>
                <a:spcPts val="2688"/>
              </a:lnSpc>
              <a:spcBef>
                <a:spcPct val="0"/>
              </a:spcBef>
            </a:pPr>
            <a:r>
              <a:rPr lang="en-US" sz="2240">
                <a:solidFill>
                  <a:srgbClr val="000000"/>
                </a:solidFill>
                <a:latin typeface="Tahoma"/>
                <a:ea typeface="Tahoma"/>
                <a:cs typeface="Tahoma"/>
                <a:sym typeface="Tahoma"/>
              </a:rPr>
              <a:t>Autoridades</a:t>
            </a:r>
          </a:p>
        </p:txBody>
      </p:sp>
      <p:sp>
        <p:nvSpPr>
          <p:cNvPr name="TextBox 9" id="9"/>
          <p:cNvSpPr txBox="true"/>
          <p:nvPr/>
        </p:nvSpPr>
        <p:spPr>
          <a:xfrm rot="0">
            <a:off x="4654677" y="4641767"/>
            <a:ext cx="2177881" cy="669727"/>
          </a:xfrm>
          <a:prstGeom prst="rect">
            <a:avLst/>
          </a:prstGeom>
        </p:spPr>
        <p:txBody>
          <a:bodyPr anchor="t" rtlCol="false" tIns="0" lIns="0" bIns="0" rIns="0">
            <a:spAutoFit/>
          </a:bodyPr>
          <a:lstStyle/>
          <a:p>
            <a:pPr algn="l" marL="0" indent="0" lvl="0">
              <a:lnSpc>
                <a:spcPts val="2688"/>
              </a:lnSpc>
              <a:spcBef>
                <a:spcPct val="0"/>
              </a:spcBef>
            </a:pPr>
            <a:r>
              <a:rPr lang="en-US" sz="2240">
                <a:solidFill>
                  <a:srgbClr val="000000"/>
                </a:solidFill>
                <a:latin typeface="Tahoma"/>
                <a:ea typeface="Tahoma"/>
                <a:cs typeface="Tahoma"/>
                <a:sym typeface="Tahoma"/>
              </a:rPr>
              <a:t>Comunidad y entorno</a:t>
            </a:r>
          </a:p>
        </p:txBody>
      </p:sp>
      <p:sp>
        <p:nvSpPr>
          <p:cNvPr name="TextBox 10" id="10"/>
          <p:cNvSpPr txBox="true"/>
          <p:nvPr/>
        </p:nvSpPr>
        <p:spPr>
          <a:xfrm rot="0">
            <a:off x="8075063" y="1787478"/>
            <a:ext cx="7484252" cy="589359"/>
          </a:xfrm>
          <a:prstGeom prst="rect">
            <a:avLst/>
          </a:prstGeom>
        </p:spPr>
        <p:txBody>
          <a:bodyPr anchor="t" rtlCol="false" tIns="0" lIns="0" bIns="0" rIns="0">
            <a:spAutoFit/>
          </a:bodyPr>
          <a:lstStyle/>
          <a:p>
            <a:pPr algn="l" marL="0" indent="0" lvl="0">
              <a:lnSpc>
                <a:spcPts val="2351"/>
              </a:lnSpc>
              <a:spcBef>
                <a:spcPct val="0"/>
              </a:spcBef>
            </a:pPr>
            <a:r>
              <a:rPr lang="en-US" sz="1959" strike="noStrike" u="none">
                <a:solidFill>
                  <a:srgbClr val="000000"/>
                </a:solidFill>
                <a:latin typeface="Tahoma"/>
                <a:ea typeface="Tahoma"/>
                <a:cs typeface="Tahoma"/>
                <a:sym typeface="Tahoma"/>
              </a:rPr>
              <a:t>Nivel de satisfacción adecuado, cumplimiento de los acuerdos de servicio y atención oportuna de requerimientos.</a:t>
            </a:r>
          </a:p>
        </p:txBody>
      </p:sp>
      <p:sp>
        <p:nvSpPr>
          <p:cNvPr name="TextBox 11" id="11"/>
          <p:cNvSpPr txBox="true"/>
          <p:nvPr/>
        </p:nvSpPr>
        <p:spPr>
          <a:xfrm rot="0">
            <a:off x="8118432" y="3330591"/>
            <a:ext cx="7137343" cy="589359"/>
          </a:xfrm>
          <a:prstGeom prst="rect">
            <a:avLst/>
          </a:prstGeom>
        </p:spPr>
        <p:txBody>
          <a:bodyPr anchor="t" rtlCol="false" tIns="0" lIns="0" bIns="0" rIns="0">
            <a:spAutoFit/>
          </a:bodyPr>
          <a:lstStyle/>
          <a:p>
            <a:pPr algn="l" marL="0" indent="0" lvl="0">
              <a:lnSpc>
                <a:spcPts val="2351"/>
              </a:lnSpc>
              <a:spcBef>
                <a:spcPct val="0"/>
              </a:spcBef>
            </a:pPr>
            <a:r>
              <a:rPr lang="en-US" sz="1959" strike="noStrike" u="none">
                <a:solidFill>
                  <a:srgbClr val="000000"/>
                </a:solidFill>
                <a:latin typeface="Tahoma"/>
                <a:ea typeface="Tahoma"/>
                <a:cs typeface="Tahoma"/>
                <a:sym typeface="Tahoma"/>
              </a:rPr>
              <a:t>Exposición a riesgos operacionales controlados mediante planes de seguridad, capacitación y dotación adecuada.</a:t>
            </a:r>
          </a:p>
        </p:txBody>
      </p:sp>
      <p:sp>
        <p:nvSpPr>
          <p:cNvPr name="TextBox 12" id="12"/>
          <p:cNvSpPr txBox="true"/>
          <p:nvPr/>
        </p:nvSpPr>
        <p:spPr>
          <a:xfrm rot="0">
            <a:off x="8248517" y="4870962"/>
            <a:ext cx="7137343" cy="589359"/>
          </a:xfrm>
          <a:prstGeom prst="rect">
            <a:avLst/>
          </a:prstGeom>
        </p:spPr>
        <p:txBody>
          <a:bodyPr anchor="t" rtlCol="false" tIns="0" lIns="0" bIns="0" rIns="0">
            <a:spAutoFit/>
          </a:bodyPr>
          <a:lstStyle/>
          <a:p>
            <a:pPr algn="l" marL="0" indent="0" lvl="0">
              <a:lnSpc>
                <a:spcPts val="2351"/>
              </a:lnSpc>
              <a:spcBef>
                <a:spcPct val="0"/>
              </a:spcBef>
            </a:pPr>
            <a:r>
              <a:rPr lang="en-US" sz="1959" strike="noStrike" u="none">
                <a:solidFill>
                  <a:srgbClr val="000000"/>
                </a:solidFill>
                <a:latin typeface="Tahoma"/>
                <a:ea typeface="Tahoma"/>
                <a:cs typeface="Tahoma"/>
                <a:sym typeface="Tahoma"/>
              </a:rPr>
              <a:t>Operaciones ejecutadas minimizando impactos negativos, promoviendo comportamientos responsables y preventivos.</a:t>
            </a:r>
          </a:p>
        </p:txBody>
      </p:sp>
      <p:sp>
        <p:nvSpPr>
          <p:cNvPr name="TextBox 13" id="13"/>
          <p:cNvSpPr txBox="true"/>
          <p:nvPr/>
        </p:nvSpPr>
        <p:spPr>
          <a:xfrm rot="0">
            <a:off x="8248517" y="6341580"/>
            <a:ext cx="7310797" cy="589359"/>
          </a:xfrm>
          <a:prstGeom prst="rect">
            <a:avLst/>
          </a:prstGeom>
        </p:spPr>
        <p:txBody>
          <a:bodyPr anchor="t" rtlCol="false" tIns="0" lIns="0" bIns="0" rIns="0">
            <a:spAutoFit/>
          </a:bodyPr>
          <a:lstStyle/>
          <a:p>
            <a:pPr algn="l" marL="0" indent="0" lvl="0">
              <a:lnSpc>
                <a:spcPts val="2351"/>
              </a:lnSpc>
              <a:spcBef>
                <a:spcPct val="0"/>
              </a:spcBef>
            </a:pPr>
            <a:r>
              <a:rPr lang="en-US" sz="1959" strike="noStrike" u="none">
                <a:solidFill>
                  <a:srgbClr val="000000"/>
                </a:solidFill>
                <a:latin typeface="Tahoma"/>
                <a:ea typeface="Tahoma"/>
                <a:cs typeface="Tahoma"/>
                <a:sym typeface="Tahoma"/>
              </a:rPr>
              <a:t>Cumplimiento de requisitos legales y colaboración con las entidades competentes cuando fue requerido.</a:t>
            </a:r>
          </a:p>
        </p:txBody>
      </p:sp>
      <p:grpSp>
        <p:nvGrpSpPr>
          <p:cNvPr name="Group 14" id="14"/>
          <p:cNvGrpSpPr/>
          <p:nvPr/>
        </p:nvGrpSpPr>
        <p:grpSpPr>
          <a:xfrm rot="0">
            <a:off x="0" y="9501749"/>
            <a:ext cx="18288000" cy="785498"/>
            <a:chOff x="0" y="0"/>
            <a:chExt cx="24384000" cy="1047331"/>
          </a:xfrm>
        </p:grpSpPr>
        <p:sp>
          <p:nvSpPr>
            <p:cNvPr name="Freeform 15" id="1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16" id="16"/>
          <p:cNvGrpSpPr/>
          <p:nvPr/>
        </p:nvGrpSpPr>
        <p:grpSpPr>
          <a:xfrm rot="0">
            <a:off x="-304800" y="-482717"/>
            <a:ext cx="2728093" cy="1899533"/>
            <a:chOff x="0" y="0"/>
            <a:chExt cx="3637458" cy="2532710"/>
          </a:xfrm>
        </p:grpSpPr>
        <p:sp>
          <p:nvSpPr>
            <p:cNvPr name="Freeform 17" id="1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6"/>
              <a:stretch>
                <a:fillRect l="0" t="-329" r="-1" b="-327"/>
              </a:stretch>
            </a:blipFill>
          </p:spPr>
        </p:sp>
      </p:grpSp>
      <p:grpSp>
        <p:nvGrpSpPr>
          <p:cNvPr name="Group 18" id="18"/>
          <p:cNvGrpSpPr/>
          <p:nvPr/>
        </p:nvGrpSpPr>
        <p:grpSpPr>
          <a:xfrm rot="0">
            <a:off x="-33176" y="-62465"/>
            <a:ext cx="1933575" cy="1809750"/>
            <a:chOff x="0" y="0"/>
            <a:chExt cx="2578100" cy="2413000"/>
          </a:xfrm>
        </p:grpSpPr>
        <p:sp>
          <p:nvSpPr>
            <p:cNvPr name="Freeform 19" id="1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7"/>
              <a:stretch>
                <a:fillRect l="0" t="-50" r="0" b="-50"/>
              </a:stretch>
            </a:blipFill>
          </p:spPr>
        </p:sp>
      </p:grpSp>
      <p:sp>
        <p:nvSpPr>
          <p:cNvPr name="TextBox 20" id="2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21" id="2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356652" y="30861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673078" y="2331060"/>
            <a:ext cx="6302216" cy="5922952"/>
          </a:xfrm>
          <a:prstGeom prst="rect">
            <a:avLst/>
          </a:prstGeom>
        </p:spPr>
        <p:txBody>
          <a:bodyPr anchor="t" rtlCol="false" tIns="0" lIns="0" bIns="0" rIns="0">
            <a:spAutoFit/>
          </a:bodyPr>
          <a:lstStyle/>
          <a:p>
            <a:pPr algn="just" marL="288303" indent="-144151" lvl="1">
              <a:lnSpc>
                <a:spcPts val="2238"/>
              </a:lnSpc>
              <a:buFont typeface="Arial"/>
              <a:buChar char="•"/>
            </a:pPr>
            <a:r>
              <a:rPr lang="en-US" sz="2099">
                <a:solidFill>
                  <a:srgbClr val="000000"/>
                </a:solidFill>
                <a:latin typeface="Tahoma"/>
                <a:ea typeface="Tahoma"/>
                <a:cs typeface="Tahoma"/>
                <a:sym typeface="Tahoma"/>
              </a:rPr>
              <a:t>La Alta Dirección, considerando los resultados obtenidos en la revisión del Sistema de Gestión Integral, reafirma su compromiso de proporcionar los recursos necesarios para llevar a cabo las acciones de mejora propuestas. Estos recursos estarán contemplados en el presupuesto proyectado para el año 2026.</a:t>
            </a:r>
          </a:p>
          <a:p>
            <a:pPr algn="just" marL="288303" indent="-144151" lvl="1">
              <a:lnSpc>
                <a:spcPts val="2238"/>
              </a:lnSpc>
              <a:buFont typeface="Arial"/>
              <a:buChar char="•"/>
            </a:pPr>
          </a:p>
          <a:p>
            <a:pPr algn="just" marL="288303" indent="-144151" lvl="1">
              <a:lnSpc>
                <a:spcPts val="2238"/>
              </a:lnSpc>
              <a:buFont typeface="Arial"/>
              <a:buChar char="•"/>
            </a:pPr>
            <a:r>
              <a:rPr lang="en-US" sz="2099">
                <a:solidFill>
                  <a:srgbClr val="000000"/>
                </a:solidFill>
                <a:latin typeface="Tahoma"/>
                <a:ea typeface="Tahoma"/>
                <a:cs typeface="Tahoma"/>
                <a:sym typeface="Tahoma"/>
              </a:rPr>
              <a:t>Asimismo, dentro del presupuesto general de la Compañía se asignan partidas específicas para el Sistema Integrado de Gestión, incluyendo salarios del personal del área, formación, asesorías, auditorías internas y externas, evaluaciones médicas y pruebas requeridas.</a:t>
            </a:r>
          </a:p>
          <a:p>
            <a:pPr algn="just" marL="288354" indent="-144177" lvl="1">
              <a:lnSpc>
                <a:spcPts val="2240"/>
              </a:lnSpc>
              <a:buFont typeface="Arial"/>
              <a:buChar char="•"/>
            </a:pPr>
          </a:p>
          <a:p>
            <a:pPr algn="just" marL="288354" indent="-144177" lvl="1">
              <a:lnSpc>
                <a:spcPts val="2250"/>
              </a:lnSpc>
              <a:buFont typeface="Arial"/>
              <a:buChar char="•"/>
            </a:pPr>
            <a:r>
              <a:rPr lang="en-US" sz="2099">
                <a:solidFill>
                  <a:srgbClr val="000000"/>
                </a:solidFill>
                <a:latin typeface="Tahoma"/>
                <a:ea typeface="Tahoma"/>
                <a:cs typeface="Tahoma"/>
                <a:sym typeface="Tahoma"/>
              </a:rPr>
              <a:t>Así mismo, desde el proceso de licitaciones se realiza el costeo de los recursos humanos, tecnológicos, 	físicos entre otros con el fin de garantizar la prestación del servicio según los requisitos contractuales 	adquiridos con los clientes.</a:t>
            </a:r>
          </a:p>
        </p:txBody>
      </p:sp>
      <p:sp>
        <p:nvSpPr>
          <p:cNvPr name="TextBox 4" id="4"/>
          <p:cNvSpPr txBox="true"/>
          <p:nvPr/>
        </p:nvSpPr>
        <p:spPr>
          <a:xfrm rot="0">
            <a:off x="4839322"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6. A</a:t>
            </a:r>
            <a:r>
              <a:rPr lang="en-US" sz="2803" b="true">
                <a:solidFill>
                  <a:srgbClr val="000000"/>
                </a:solidFill>
                <a:latin typeface="Tahoma Bold"/>
                <a:ea typeface="Tahoma Bold"/>
                <a:cs typeface="Tahoma Bold"/>
                <a:sym typeface="Tahoma Bold"/>
              </a:rPr>
              <a:t>DECUACIÓN DE LOS RECURSOS </a:t>
            </a:r>
          </a:p>
        </p:txBody>
      </p:sp>
      <p:grpSp>
        <p:nvGrpSpPr>
          <p:cNvPr name="Group 5" id="5"/>
          <p:cNvGrpSpPr/>
          <p:nvPr/>
        </p:nvGrpSpPr>
        <p:grpSpPr>
          <a:xfrm rot="0">
            <a:off x="0" y="9501749"/>
            <a:ext cx="18288000" cy="785498"/>
            <a:chOff x="0" y="0"/>
            <a:chExt cx="24384000" cy="1047331"/>
          </a:xfrm>
        </p:grpSpPr>
        <p:sp>
          <p:nvSpPr>
            <p:cNvPr name="Freeform 6" id="6"/>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7" id="7"/>
          <p:cNvGrpSpPr/>
          <p:nvPr/>
        </p:nvGrpSpPr>
        <p:grpSpPr>
          <a:xfrm rot="0">
            <a:off x="-304800" y="-482717"/>
            <a:ext cx="2728093" cy="1899533"/>
            <a:chOff x="0" y="0"/>
            <a:chExt cx="3637458" cy="2532710"/>
          </a:xfrm>
        </p:grpSpPr>
        <p:sp>
          <p:nvSpPr>
            <p:cNvPr name="Freeform 8" id="8"/>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4"/>
              <a:stretch>
                <a:fillRect l="0" t="-329" r="-1" b="-327"/>
              </a:stretch>
            </a:blipFill>
          </p:spPr>
        </p:sp>
      </p:grpSp>
      <p:grpSp>
        <p:nvGrpSpPr>
          <p:cNvPr name="Group 9" id="9"/>
          <p:cNvGrpSpPr/>
          <p:nvPr/>
        </p:nvGrpSpPr>
        <p:grpSpPr>
          <a:xfrm rot="0">
            <a:off x="-33176" y="-62465"/>
            <a:ext cx="1933575" cy="1809750"/>
            <a:chOff x="0" y="0"/>
            <a:chExt cx="2578100" cy="2413000"/>
          </a:xfrm>
        </p:grpSpPr>
        <p:sp>
          <p:nvSpPr>
            <p:cNvPr name="Freeform 10" id="10"/>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5"/>
              <a:stretch>
                <a:fillRect l="0" t="-50" r="0" b="-50"/>
              </a:stretch>
            </a:blipFill>
          </p:spPr>
        </p:sp>
      </p:grpSp>
      <p:sp>
        <p:nvSpPr>
          <p:cNvPr name="TextBox 11" id="11"/>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2" id="12"/>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94258" y="4251842"/>
            <a:ext cx="11299485" cy="5042395"/>
          </a:xfrm>
          <a:custGeom>
            <a:avLst/>
            <a:gdLst/>
            <a:ahLst/>
            <a:cxnLst/>
            <a:rect r="r" b="b" t="t" l="l"/>
            <a:pathLst>
              <a:path h="5042395" w="11299485">
                <a:moveTo>
                  <a:pt x="0" y="0"/>
                </a:moveTo>
                <a:lnTo>
                  <a:pt x="11299484" y="0"/>
                </a:lnTo>
                <a:lnTo>
                  <a:pt x="11299484" y="5042395"/>
                </a:lnTo>
                <a:lnTo>
                  <a:pt x="0" y="5042395"/>
                </a:lnTo>
                <a:lnTo>
                  <a:pt x="0" y="0"/>
                </a:lnTo>
                <a:close/>
              </a:path>
            </a:pathLst>
          </a:custGeom>
          <a:blipFill>
            <a:blip r:embed="rId2"/>
            <a:stretch>
              <a:fillRect l="0" t="0" r="0" b="0"/>
            </a:stretch>
          </a:blipFill>
        </p:spPr>
      </p:sp>
      <p:sp>
        <p:nvSpPr>
          <p:cNvPr name="TextBox 3" id="3"/>
          <p:cNvSpPr txBox="true"/>
          <p:nvPr/>
        </p:nvSpPr>
        <p:spPr>
          <a:xfrm rot="0">
            <a:off x="3314700" y="2217017"/>
            <a:ext cx="11658600" cy="1780253"/>
          </a:xfrm>
          <a:prstGeom prst="rect">
            <a:avLst/>
          </a:prstGeom>
        </p:spPr>
        <p:txBody>
          <a:bodyPr anchor="t" rtlCol="false" tIns="0" lIns="0" bIns="0" rIns="0">
            <a:spAutoFit/>
          </a:bodyPr>
          <a:lstStyle/>
          <a:p>
            <a:pPr algn="just">
              <a:lnSpc>
                <a:spcPts val="2098"/>
              </a:lnSpc>
            </a:pPr>
            <a:r>
              <a:rPr lang="en-US" sz="1800">
                <a:solidFill>
                  <a:srgbClr val="000000"/>
                </a:solidFill>
                <a:latin typeface="Tahoma"/>
                <a:ea typeface="Tahoma"/>
                <a:cs typeface="Tahoma"/>
                <a:sym typeface="Tahoma"/>
              </a:rPr>
              <a:t>Con el objetivo de garantizar una adecuada gestión de riesgos al interior de la organización, PPH LTDA. cuenta con una Matriz de Riesgos que permite identificar, evaluar y controlar los riesgos asociados a los diferentes procesos.</a:t>
            </a:r>
          </a:p>
          <a:p>
            <a:pPr algn="just">
              <a:lnSpc>
                <a:spcPts val="2098"/>
              </a:lnSpc>
            </a:pPr>
          </a:p>
          <a:p>
            <a:pPr algn="just">
              <a:lnSpc>
                <a:spcPts val="2098"/>
              </a:lnSpc>
            </a:pPr>
            <a:r>
              <a:rPr lang="en-US" sz="1800">
                <a:solidFill>
                  <a:srgbClr val="000000"/>
                </a:solidFill>
                <a:latin typeface="Tahoma"/>
                <a:ea typeface="Tahoma"/>
                <a:cs typeface="Tahoma"/>
                <a:sym typeface="Tahoma"/>
              </a:rPr>
              <a:t>Anualmente, se lleva a cabo la verificación y actualización de esta matriz para asegurar el cumplimiento y la efectividad de los controles establecidos, con el propósito de mitigar los riesgos y minimizar el impacto que podrían tener en la organización en caso de materializarse.</a:t>
            </a:r>
          </a:p>
          <a:p>
            <a:pPr algn="just">
              <a:lnSpc>
                <a:spcPts val="2098"/>
              </a:lnSpc>
            </a:pPr>
          </a:p>
        </p:txBody>
      </p:sp>
      <p:sp>
        <p:nvSpPr>
          <p:cNvPr name="TextBox 4" id="4"/>
          <p:cNvSpPr txBox="true"/>
          <p:nvPr/>
        </p:nvSpPr>
        <p:spPr>
          <a:xfrm rot="0">
            <a:off x="4932578"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7. EFICACIA </a:t>
            </a:r>
            <a:r>
              <a:rPr lang="en-US" sz="2803" b="true">
                <a:solidFill>
                  <a:srgbClr val="000000"/>
                </a:solidFill>
                <a:latin typeface="Tahoma Bold"/>
                <a:ea typeface="Tahoma Bold"/>
                <a:cs typeface="Tahoma Bold"/>
                <a:sym typeface="Tahoma Bold"/>
              </a:rPr>
              <a:t>DE LAS ACCIONES TOMADAS PARA ABORDAR LOS RIESGOS Y OPORTUNIDADES</a:t>
            </a:r>
          </a:p>
        </p:txBody>
      </p:sp>
      <p:grpSp>
        <p:nvGrpSpPr>
          <p:cNvPr name="Group 5" id="5"/>
          <p:cNvGrpSpPr/>
          <p:nvPr/>
        </p:nvGrpSpPr>
        <p:grpSpPr>
          <a:xfrm rot="0">
            <a:off x="0" y="9501749"/>
            <a:ext cx="18288000" cy="785498"/>
            <a:chOff x="0" y="0"/>
            <a:chExt cx="24384000" cy="1047331"/>
          </a:xfrm>
        </p:grpSpPr>
        <p:sp>
          <p:nvSpPr>
            <p:cNvPr name="Freeform 6" id="6"/>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7" id="7"/>
          <p:cNvGrpSpPr/>
          <p:nvPr/>
        </p:nvGrpSpPr>
        <p:grpSpPr>
          <a:xfrm rot="0">
            <a:off x="-304800" y="-482717"/>
            <a:ext cx="2728093" cy="1899533"/>
            <a:chOff x="0" y="0"/>
            <a:chExt cx="3637458" cy="2532710"/>
          </a:xfrm>
        </p:grpSpPr>
        <p:sp>
          <p:nvSpPr>
            <p:cNvPr name="Freeform 8" id="8"/>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3"/>
              <a:stretch>
                <a:fillRect l="0" t="-329" r="-1" b="-327"/>
              </a:stretch>
            </a:blipFill>
          </p:spPr>
        </p:sp>
      </p:grpSp>
      <p:grpSp>
        <p:nvGrpSpPr>
          <p:cNvPr name="Group 9" id="9"/>
          <p:cNvGrpSpPr/>
          <p:nvPr/>
        </p:nvGrpSpPr>
        <p:grpSpPr>
          <a:xfrm rot="0">
            <a:off x="-33176" y="-62465"/>
            <a:ext cx="1933575" cy="1809750"/>
            <a:chOff x="0" y="0"/>
            <a:chExt cx="2578100" cy="2413000"/>
          </a:xfrm>
        </p:grpSpPr>
        <p:sp>
          <p:nvSpPr>
            <p:cNvPr name="Freeform 10" id="10"/>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4"/>
              <a:stretch>
                <a:fillRect l="0" t="-50" r="0" b="-50"/>
              </a:stretch>
            </a:blipFill>
          </p:spPr>
        </p:sp>
      </p:grpSp>
      <p:sp>
        <p:nvSpPr>
          <p:cNvPr name="TextBox 11" id="11"/>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2" id="12"/>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648822"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8. OPORTUNIDADES </a:t>
            </a:r>
            <a:r>
              <a:rPr lang="en-US" sz="2803" b="true">
                <a:solidFill>
                  <a:srgbClr val="000000"/>
                </a:solidFill>
                <a:latin typeface="Tahoma Bold"/>
                <a:ea typeface="Tahoma Bold"/>
                <a:cs typeface="Tahoma Bold"/>
                <a:sym typeface="Tahoma Bold"/>
              </a:rPr>
              <a:t>DE MEJORA CONTINUA EN EL SISTEMA DE GESTIÓN. </a:t>
            </a:r>
          </a:p>
        </p:txBody>
      </p:sp>
      <p:sp>
        <p:nvSpPr>
          <p:cNvPr name="TextBox 3" id="3"/>
          <p:cNvSpPr txBox="true"/>
          <p:nvPr/>
        </p:nvSpPr>
        <p:spPr>
          <a:xfrm rot="0">
            <a:off x="3313263" y="1744824"/>
            <a:ext cx="11658600" cy="761736"/>
          </a:xfrm>
          <a:prstGeom prst="rect">
            <a:avLst/>
          </a:prstGeom>
        </p:spPr>
        <p:txBody>
          <a:bodyPr anchor="t" rtlCol="false" tIns="0" lIns="0" bIns="0" rIns="0">
            <a:spAutoFit/>
          </a:bodyPr>
          <a:lstStyle/>
          <a:p>
            <a:pPr algn="just">
              <a:lnSpc>
                <a:spcPts val="2098"/>
              </a:lnSpc>
            </a:pPr>
            <a:r>
              <a:rPr lang="en-US" sz="1800">
                <a:solidFill>
                  <a:srgbClr val="000000"/>
                </a:solidFill>
                <a:latin typeface="Tahoma"/>
                <a:ea typeface="Tahoma"/>
                <a:cs typeface="Tahoma"/>
                <a:sym typeface="Tahoma"/>
              </a:rPr>
              <a:t>Se identificaron oportunidades de mejora continua orientadas a fortalecer la eficacia del sistema integrado, asegurar el cumplimiento normativo, mejorar la satisfacción del cliente y reforzar la seguridad de las operaciones y de la cadena de suministro.</a:t>
            </a:r>
          </a:p>
        </p:txBody>
      </p:sp>
      <p:sp>
        <p:nvSpPr>
          <p:cNvPr name="TextBox 4" id="4"/>
          <p:cNvSpPr txBox="true"/>
          <p:nvPr/>
        </p:nvSpPr>
        <p:spPr>
          <a:xfrm rot="0">
            <a:off x="3316694" y="2788867"/>
            <a:ext cx="10731071" cy="2543208"/>
          </a:xfrm>
          <a:prstGeom prst="rect">
            <a:avLst/>
          </a:prstGeom>
        </p:spPr>
        <p:txBody>
          <a:bodyPr anchor="t" rtlCol="false" tIns="0" lIns="0" bIns="0" rIns="0">
            <a:spAutoFit/>
          </a:bodyPr>
          <a:lstStyle/>
          <a:p>
            <a:pPr algn="just">
              <a:lnSpc>
                <a:spcPts val="2098"/>
              </a:lnSpc>
            </a:pPr>
            <a:r>
              <a:rPr lang="en-US" sz="1800" b="true">
                <a:solidFill>
                  <a:srgbClr val="000000"/>
                </a:solidFill>
                <a:latin typeface="Tahoma Bold"/>
                <a:ea typeface="Tahoma Bold"/>
                <a:cs typeface="Tahoma Bold"/>
                <a:sym typeface="Tahoma Bold"/>
              </a:rPr>
              <a:t>Sistema de gestión de calidad</a:t>
            </a:r>
          </a:p>
          <a:p>
            <a:pPr algn="just">
              <a:lnSpc>
                <a:spcPts val="2098"/>
              </a:lnSpc>
            </a:pPr>
          </a:p>
          <a:p>
            <a:pPr algn="just" marL="388621" indent="-194310" lvl="1">
              <a:lnSpc>
                <a:spcPts val="2098"/>
              </a:lnSpc>
              <a:buFont typeface="Arial"/>
              <a:buChar char="•"/>
            </a:pPr>
            <a:r>
              <a:rPr lang="en-US" sz="1800" strike="noStrike" u="none">
                <a:solidFill>
                  <a:srgbClr val="000000"/>
                </a:solidFill>
                <a:latin typeface="Tahoma"/>
                <a:ea typeface="Tahoma"/>
                <a:cs typeface="Tahoma"/>
                <a:sym typeface="Tahoma"/>
              </a:rPr>
              <a:t>Fortalecer el modelo de supervisión del servicio, mejorando la trazabilidad, oportunidad y efectividad de las visitas, con el fin de cerrar brechas identificadas en la percepción del cliente.</a:t>
            </a:r>
          </a:p>
          <a:p>
            <a:pPr algn="just">
              <a:lnSpc>
                <a:spcPts val="2098"/>
              </a:lnSpc>
            </a:pPr>
          </a:p>
          <a:p>
            <a:pPr algn="just" marL="388621" indent="-194310" lvl="1">
              <a:lnSpc>
                <a:spcPts val="2098"/>
              </a:lnSpc>
              <a:buFont typeface="Arial"/>
              <a:buChar char="•"/>
            </a:pPr>
            <a:r>
              <a:rPr lang="en-US" sz="1800" strike="noStrike" u="none">
                <a:solidFill>
                  <a:srgbClr val="000000"/>
                </a:solidFill>
                <a:latin typeface="Tahoma"/>
                <a:ea typeface="Tahoma"/>
                <a:cs typeface="Tahoma"/>
                <a:sym typeface="Tahoma"/>
              </a:rPr>
              <a:t>Optimizar el cumplimiento de consignas y controles operativos, asegurando la estandarización de los procesos y la reducción de no conformidades y PQRS recurrentes.</a:t>
            </a:r>
          </a:p>
          <a:p>
            <a:pPr algn="just">
              <a:lnSpc>
                <a:spcPts val="2098"/>
              </a:lnSpc>
            </a:pPr>
          </a:p>
          <a:p>
            <a:pPr algn="just" marL="388621" indent="-194310" lvl="1">
              <a:lnSpc>
                <a:spcPts val="2098"/>
              </a:lnSpc>
              <a:buFont typeface="Arial"/>
              <a:buChar char="•"/>
            </a:pPr>
            <a:r>
              <a:rPr lang="en-US" sz="1800" strike="noStrike" u="none">
                <a:solidFill>
                  <a:srgbClr val="000000"/>
                </a:solidFill>
                <a:latin typeface="Tahoma"/>
                <a:ea typeface="Tahoma"/>
                <a:cs typeface="Tahoma"/>
                <a:sym typeface="Tahoma"/>
              </a:rPr>
              <a:t>Mejorar el uso de los indicadores de desempeño como herramienta para la toma de decisiones y la mejora continua de los procesos.</a:t>
            </a:r>
          </a:p>
        </p:txBody>
      </p:sp>
      <p:sp>
        <p:nvSpPr>
          <p:cNvPr name="TextBox 5" id="5"/>
          <p:cNvSpPr txBox="true"/>
          <p:nvPr/>
        </p:nvSpPr>
        <p:spPr>
          <a:xfrm rot="0">
            <a:off x="3316694" y="5837198"/>
            <a:ext cx="10731071" cy="2543208"/>
          </a:xfrm>
          <a:prstGeom prst="rect">
            <a:avLst/>
          </a:prstGeom>
        </p:spPr>
        <p:txBody>
          <a:bodyPr anchor="t" rtlCol="false" tIns="0" lIns="0" bIns="0" rIns="0">
            <a:spAutoFit/>
          </a:bodyPr>
          <a:lstStyle/>
          <a:p>
            <a:pPr algn="just">
              <a:lnSpc>
                <a:spcPts val="2098"/>
              </a:lnSpc>
            </a:pPr>
            <a:r>
              <a:rPr lang="en-US" sz="1800" b="true">
                <a:solidFill>
                  <a:srgbClr val="000000"/>
                </a:solidFill>
                <a:latin typeface="Tahoma Bold"/>
                <a:ea typeface="Tahoma Bold"/>
                <a:cs typeface="Tahoma Bold"/>
                <a:sym typeface="Tahoma Bold"/>
              </a:rPr>
              <a:t>Operaciones de seguridad</a:t>
            </a:r>
          </a:p>
          <a:p>
            <a:pPr algn="just">
              <a:lnSpc>
                <a:spcPts val="2098"/>
              </a:lnSpc>
            </a:pPr>
          </a:p>
          <a:p>
            <a:pPr algn="just" marL="388621" indent="-194310" lvl="1">
              <a:lnSpc>
                <a:spcPts val="2098"/>
              </a:lnSpc>
              <a:buFont typeface="Arial"/>
              <a:buChar char="•"/>
            </a:pPr>
            <a:r>
              <a:rPr lang="en-US" sz="1800">
                <a:solidFill>
                  <a:srgbClr val="000000"/>
                </a:solidFill>
                <a:latin typeface="Tahoma"/>
                <a:ea typeface="Tahoma"/>
                <a:cs typeface="Tahoma"/>
                <a:sym typeface="Tahoma"/>
              </a:rPr>
              <a:t>Reforzar la gestión del riesgo en las operaciones de seguridad, mediante la revisión periódica de la matriz de riesgos, la recalificación de riesgos críticos y el fortalecimiento de controles operacionales.</a:t>
            </a:r>
          </a:p>
          <a:p>
            <a:pPr algn="just">
              <a:lnSpc>
                <a:spcPts val="2098"/>
              </a:lnSpc>
            </a:pPr>
          </a:p>
          <a:p>
            <a:pPr algn="just" marL="388621" indent="-194310" lvl="1">
              <a:lnSpc>
                <a:spcPts val="2098"/>
              </a:lnSpc>
              <a:buFont typeface="Arial"/>
              <a:buChar char="•"/>
            </a:pPr>
            <a:r>
              <a:rPr lang="en-US" sz="1800">
                <a:solidFill>
                  <a:srgbClr val="000000"/>
                </a:solidFill>
                <a:latin typeface="Tahoma"/>
                <a:ea typeface="Tahoma"/>
                <a:cs typeface="Tahoma"/>
                <a:sym typeface="Tahoma"/>
              </a:rPr>
              <a:t>Fortalecer la gestión de incidentes, promoviendo el análisis de causa raíz, la eficacia de las acciones correctivas y la prevención de eventos indeseables.</a:t>
            </a:r>
          </a:p>
          <a:p>
            <a:pPr algn="just">
              <a:lnSpc>
                <a:spcPts val="2098"/>
              </a:lnSpc>
            </a:pPr>
          </a:p>
          <a:p>
            <a:pPr algn="just" marL="388621" indent="-194310" lvl="1">
              <a:lnSpc>
                <a:spcPts val="2098"/>
              </a:lnSpc>
              <a:buFont typeface="Arial"/>
              <a:buChar char="•"/>
            </a:pPr>
            <a:r>
              <a:rPr lang="en-US" sz="1800">
                <a:solidFill>
                  <a:srgbClr val="000000"/>
                </a:solidFill>
                <a:latin typeface="Tahoma"/>
                <a:ea typeface="Tahoma"/>
                <a:cs typeface="Tahoma"/>
                <a:sym typeface="Tahoma"/>
              </a:rPr>
              <a:t>Continuar el fortalecimiento de la formación del personal operativo y administrativo en derechos humanos, uso de la fuerza, conducta ética y procedimientos operativos.</a:t>
            </a:r>
          </a:p>
        </p:txBody>
      </p:sp>
      <p:grpSp>
        <p:nvGrpSpPr>
          <p:cNvPr name="Group 6" id="6"/>
          <p:cNvGrpSpPr/>
          <p:nvPr/>
        </p:nvGrpSpPr>
        <p:grpSpPr>
          <a:xfrm rot="0">
            <a:off x="0" y="9501749"/>
            <a:ext cx="18288000" cy="785498"/>
            <a:chOff x="0" y="0"/>
            <a:chExt cx="24384000" cy="1047331"/>
          </a:xfrm>
        </p:grpSpPr>
        <p:sp>
          <p:nvSpPr>
            <p:cNvPr name="Freeform 7" id="7"/>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8" id="8"/>
          <p:cNvGrpSpPr/>
          <p:nvPr/>
        </p:nvGrpSpPr>
        <p:grpSpPr>
          <a:xfrm rot="0">
            <a:off x="-304800" y="-482717"/>
            <a:ext cx="2728093" cy="1899533"/>
            <a:chOff x="0" y="0"/>
            <a:chExt cx="3637458" cy="2532710"/>
          </a:xfrm>
        </p:grpSpPr>
        <p:sp>
          <p:nvSpPr>
            <p:cNvPr name="Freeform 9" id="9"/>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10" id="10"/>
          <p:cNvGrpSpPr/>
          <p:nvPr/>
        </p:nvGrpSpPr>
        <p:grpSpPr>
          <a:xfrm rot="0">
            <a:off x="-33176" y="-62465"/>
            <a:ext cx="1933575" cy="1809750"/>
            <a:chOff x="0" y="0"/>
            <a:chExt cx="2578100" cy="2413000"/>
          </a:xfrm>
        </p:grpSpPr>
        <p:sp>
          <p:nvSpPr>
            <p:cNvPr name="Freeform 11" id="11"/>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2" id="12"/>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3" id="13"/>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932578"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8. OPORTUNIDADES </a:t>
            </a:r>
            <a:r>
              <a:rPr lang="en-US" sz="2803" b="true">
                <a:solidFill>
                  <a:srgbClr val="000000"/>
                </a:solidFill>
                <a:latin typeface="Tahoma Bold"/>
                <a:ea typeface="Tahoma Bold"/>
                <a:cs typeface="Tahoma Bold"/>
                <a:sym typeface="Tahoma Bold"/>
              </a:rPr>
              <a:t>DE MEJORA CONTINUA EN EL SISTEMA DE GESTIÓN. </a:t>
            </a:r>
          </a:p>
        </p:txBody>
      </p:sp>
      <p:sp>
        <p:nvSpPr>
          <p:cNvPr name="TextBox 3" id="3"/>
          <p:cNvSpPr txBox="true"/>
          <p:nvPr/>
        </p:nvSpPr>
        <p:spPr>
          <a:xfrm rot="0">
            <a:off x="3314700" y="2131169"/>
            <a:ext cx="10731071" cy="2543208"/>
          </a:xfrm>
          <a:prstGeom prst="rect">
            <a:avLst/>
          </a:prstGeom>
        </p:spPr>
        <p:txBody>
          <a:bodyPr anchor="t" rtlCol="false" tIns="0" lIns="0" bIns="0" rIns="0">
            <a:spAutoFit/>
          </a:bodyPr>
          <a:lstStyle/>
          <a:p>
            <a:pPr algn="just">
              <a:lnSpc>
                <a:spcPts val="2098"/>
              </a:lnSpc>
            </a:pPr>
            <a:r>
              <a:rPr lang="en-US" sz="1800" b="true">
                <a:solidFill>
                  <a:srgbClr val="000000"/>
                </a:solidFill>
                <a:latin typeface="Tahoma Bold"/>
                <a:ea typeface="Tahoma Bold"/>
                <a:cs typeface="Tahoma Bold"/>
                <a:sym typeface="Tahoma Bold"/>
              </a:rPr>
              <a:t>Seguridad en la cadena de suministro</a:t>
            </a:r>
          </a:p>
          <a:p>
            <a:pPr algn="just">
              <a:lnSpc>
                <a:spcPts val="2098"/>
              </a:lnSpc>
            </a:pPr>
          </a:p>
          <a:p>
            <a:pPr algn="just" marL="388621" indent="-194310" lvl="1">
              <a:lnSpc>
                <a:spcPts val="2098"/>
              </a:lnSpc>
              <a:buFont typeface="Arial"/>
              <a:buChar char="•"/>
            </a:pPr>
            <a:r>
              <a:rPr lang="en-US" sz="1800" strike="noStrike" u="none">
                <a:solidFill>
                  <a:srgbClr val="000000"/>
                </a:solidFill>
                <a:latin typeface="Tahoma"/>
                <a:ea typeface="Tahoma"/>
                <a:cs typeface="Tahoma"/>
                <a:sym typeface="Tahoma"/>
              </a:rPr>
              <a:t>Fortalecer los controles de seguridad en la cadena de suministro, especialmente en la gestión de pr</a:t>
            </a:r>
            <a:r>
              <a:rPr lang="en-US" sz="1800" strike="noStrike" u="none">
                <a:solidFill>
                  <a:srgbClr val="000000"/>
                </a:solidFill>
                <a:latin typeface="Tahoma"/>
                <a:ea typeface="Tahoma"/>
                <a:cs typeface="Tahoma"/>
                <a:sym typeface="Tahoma"/>
              </a:rPr>
              <a:t>ov</a:t>
            </a:r>
            <a:r>
              <a:rPr lang="en-US" sz="1800" strike="noStrike" u="none">
                <a:solidFill>
                  <a:srgbClr val="000000"/>
                </a:solidFill>
                <a:latin typeface="Tahoma"/>
                <a:ea typeface="Tahoma"/>
                <a:cs typeface="Tahoma"/>
                <a:sym typeface="Tahoma"/>
              </a:rPr>
              <a:t>ee</a:t>
            </a:r>
            <a:r>
              <a:rPr lang="en-US" sz="1800" strike="noStrike" u="none">
                <a:solidFill>
                  <a:srgbClr val="000000"/>
                </a:solidFill>
                <a:latin typeface="Tahoma"/>
                <a:ea typeface="Tahoma"/>
                <a:cs typeface="Tahoma"/>
                <a:sym typeface="Tahoma"/>
              </a:rPr>
              <a:t>d</a:t>
            </a:r>
            <a:r>
              <a:rPr lang="en-US" sz="1800" strike="noStrike" u="none">
                <a:solidFill>
                  <a:srgbClr val="000000"/>
                </a:solidFill>
                <a:latin typeface="Tahoma"/>
                <a:ea typeface="Tahoma"/>
                <a:cs typeface="Tahoma"/>
                <a:sym typeface="Tahoma"/>
              </a:rPr>
              <a:t>o</a:t>
            </a:r>
            <a:r>
              <a:rPr lang="en-US" sz="1800" strike="noStrike" u="none">
                <a:solidFill>
                  <a:srgbClr val="000000"/>
                </a:solidFill>
                <a:latin typeface="Tahoma"/>
                <a:ea typeface="Tahoma"/>
                <a:cs typeface="Tahoma"/>
                <a:sym typeface="Tahoma"/>
              </a:rPr>
              <a:t>r</a:t>
            </a:r>
            <a:r>
              <a:rPr lang="en-US" sz="1800" strike="noStrike" u="none">
                <a:solidFill>
                  <a:srgbClr val="000000"/>
                </a:solidFill>
                <a:latin typeface="Tahoma"/>
                <a:ea typeface="Tahoma"/>
                <a:cs typeface="Tahoma"/>
                <a:sym typeface="Tahoma"/>
              </a:rPr>
              <a:t>es</a:t>
            </a:r>
            <a:r>
              <a:rPr lang="en-US" sz="1800" strike="noStrike" u="none">
                <a:solidFill>
                  <a:srgbClr val="000000"/>
                </a:solidFill>
                <a:latin typeface="Tahoma"/>
                <a:ea typeface="Tahoma"/>
                <a:cs typeface="Tahoma"/>
                <a:sym typeface="Tahoma"/>
              </a:rPr>
              <a:t>,</a:t>
            </a:r>
            <a:r>
              <a:rPr lang="en-US" sz="1800" strike="noStrike" u="none">
                <a:solidFill>
                  <a:srgbClr val="000000"/>
                </a:solidFill>
                <a:latin typeface="Tahoma"/>
                <a:ea typeface="Tahoma"/>
                <a:cs typeface="Tahoma"/>
                <a:sym typeface="Tahoma"/>
              </a:rPr>
              <a:t> contratis</a:t>
            </a:r>
            <a:r>
              <a:rPr lang="en-US" sz="1800" strike="noStrike" u="none">
                <a:solidFill>
                  <a:srgbClr val="000000"/>
                </a:solidFill>
                <a:latin typeface="Tahoma"/>
                <a:ea typeface="Tahoma"/>
                <a:cs typeface="Tahoma"/>
                <a:sym typeface="Tahoma"/>
              </a:rPr>
              <a:t>t</a:t>
            </a:r>
            <a:r>
              <a:rPr lang="en-US" sz="1800" strike="noStrike" u="none">
                <a:solidFill>
                  <a:srgbClr val="000000"/>
                </a:solidFill>
                <a:latin typeface="Tahoma"/>
                <a:ea typeface="Tahoma"/>
                <a:cs typeface="Tahoma"/>
                <a:sym typeface="Tahoma"/>
              </a:rPr>
              <a:t>as </a:t>
            </a:r>
            <a:r>
              <a:rPr lang="en-US" sz="1800" strike="noStrike" u="none">
                <a:solidFill>
                  <a:srgbClr val="000000"/>
                </a:solidFill>
                <a:latin typeface="Tahoma"/>
                <a:ea typeface="Tahoma"/>
                <a:cs typeface="Tahoma"/>
                <a:sym typeface="Tahoma"/>
              </a:rPr>
              <a:t>y</a:t>
            </a:r>
            <a:r>
              <a:rPr lang="en-US" sz="1800" strike="noStrike" u="none">
                <a:solidFill>
                  <a:srgbClr val="000000"/>
                </a:solidFill>
                <a:latin typeface="Tahoma"/>
                <a:ea typeface="Tahoma"/>
                <a:cs typeface="Tahoma"/>
                <a:sym typeface="Tahoma"/>
              </a:rPr>
              <a:t> t</a:t>
            </a:r>
            <a:r>
              <a:rPr lang="en-US" sz="1800" strike="noStrike" u="none">
                <a:solidFill>
                  <a:srgbClr val="000000"/>
                </a:solidFill>
                <a:latin typeface="Tahoma"/>
                <a:ea typeface="Tahoma"/>
                <a:cs typeface="Tahoma"/>
                <a:sym typeface="Tahoma"/>
              </a:rPr>
              <a:t>e</a:t>
            </a:r>
            <a:r>
              <a:rPr lang="en-US" sz="1800" strike="noStrike" u="none">
                <a:solidFill>
                  <a:srgbClr val="000000"/>
                </a:solidFill>
                <a:latin typeface="Tahoma"/>
                <a:ea typeface="Tahoma"/>
                <a:cs typeface="Tahoma"/>
                <a:sym typeface="Tahoma"/>
              </a:rPr>
              <a:t>rce</a:t>
            </a:r>
            <a:r>
              <a:rPr lang="en-US" sz="1800" strike="noStrike" u="none">
                <a:solidFill>
                  <a:srgbClr val="000000"/>
                </a:solidFill>
                <a:latin typeface="Tahoma"/>
                <a:ea typeface="Tahoma"/>
                <a:cs typeface="Tahoma"/>
                <a:sym typeface="Tahoma"/>
              </a:rPr>
              <a:t>r</a:t>
            </a:r>
            <a:r>
              <a:rPr lang="en-US" sz="1800" strike="noStrike" u="none">
                <a:solidFill>
                  <a:srgbClr val="000000"/>
                </a:solidFill>
                <a:latin typeface="Tahoma"/>
                <a:ea typeface="Tahoma"/>
                <a:cs typeface="Tahoma"/>
                <a:sym typeface="Tahoma"/>
              </a:rPr>
              <a:t>os</a:t>
            </a:r>
            <a:r>
              <a:rPr lang="en-US" sz="1800" strike="noStrike" u="none">
                <a:solidFill>
                  <a:srgbClr val="000000"/>
                </a:solidFill>
                <a:latin typeface="Tahoma"/>
                <a:ea typeface="Tahoma"/>
                <a:cs typeface="Tahoma"/>
                <a:sym typeface="Tahoma"/>
              </a:rPr>
              <a:t>.</a:t>
            </a:r>
          </a:p>
          <a:p>
            <a:pPr algn="just">
              <a:lnSpc>
                <a:spcPts val="2098"/>
              </a:lnSpc>
            </a:pPr>
          </a:p>
          <a:p>
            <a:pPr algn="just" marL="388621" indent="-194310" lvl="1">
              <a:lnSpc>
                <a:spcPts val="2098"/>
              </a:lnSpc>
              <a:buFont typeface="Arial"/>
              <a:buChar char="•"/>
            </a:pPr>
            <a:r>
              <a:rPr lang="en-US" sz="1800" strike="noStrike" u="none">
                <a:solidFill>
                  <a:srgbClr val="000000"/>
                </a:solidFill>
                <a:latin typeface="Tahoma"/>
                <a:ea typeface="Tahoma"/>
                <a:cs typeface="Tahoma"/>
                <a:sym typeface="Tahoma"/>
              </a:rPr>
              <a:t>M</a:t>
            </a:r>
            <a:r>
              <a:rPr lang="en-US" sz="1800" strike="noStrike" u="none">
                <a:solidFill>
                  <a:srgbClr val="000000"/>
                </a:solidFill>
                <a:latin typeface="Tahoma"/>
                <a:ea typeface="Tahoma"/>
                <a:cs typeface="Tahoma"/>
                <a:sym typeface="Tahoma"/>
              </a:rPr>
              <a:t>e</a:t>
            </a:r>
            <a:r>
              <a:rPr lang="en-US" sz="1800" strike="noStrike" u="none">
                <a:solidFill>
                  <a:srgbClr val="000000"/>
                </a:solidFill>
                <a:latin typeface="Tahoma"/>
                <a:ea typeface="Tahoma"/>
                <a:cs typeface="Tahoma"/>
                <a:sym typeface="Tahoma"/>
              </a:rPr>
              <a:t>j</a:t>
            </a:r>
            <a:r>
              <a:rPr lang="en-US" sz="1800" strike="noStrike" u="none">
                <a:solidFill>
                  <a:srgbClr val="000000"/>
                </a:solidFill>
                <a:latin typeface="Tahoma"/>
                <a:ea typeface="Tahoma"/>
                <a:cs typeface="Tahoma"/>
                <a:sym typeface="Tahoma"/>
              </a:rPr>
              <a:t>o</a:t>
            </a:r>
            <a:r>
              <a:rPr lang="en-US" sz="1800" strike="noStrike" u="none">
                <a:solidFill>
                  <a:srgbClr val="000000"/>
                </a:solidFill>
                <a:latin typeface="Tahoma"/>
                <a:ea typeface="Tahoma"/>
                <a:cs typeface="Tahoma"/>
                <a:sym typeface="Tahoma"/>
              </a:rPr>
              <a:t>rar</a:t>
            </a:r>
            <a:r>
              <a:rPr lang="en-US" sz="1800" strike="noStrike" u="none">
                <a:solidFill>
                  <a:srgbClr val="000000"/>
                </a:solidFill>
                <a:latin typeface="Tahoma"/>
                <a:ea typeface="Tahoma"/>
                <a:cs typeface="Tahoma"/>
                <a:sym typeface="Tahoma"/>
              </a:rPr>
              <a:t> la</a:t>
            </a:r>
            <a:r>
              <a:rPr lang="en-US" sz="1800" strike="noStrike" u="none">
                <a:solidFill>
                  <a:srgbClr val="000000"/>
                </a:solidFill>
                <a:latin typeface="Tahoma"/>
                <a:ea typeface="Tahoma"/>
                <a:cs typeface="Tahoma"/>
                <a:sym typeface="Tahoma"/>
              </a:rPr>
              <a:t> p</a:t>
            </a:r>
            <a:r>
              <a:rPr lang="en-US" sz="1800" strike="noStrike" u="none">
                <a:solidFill>
                  <a:srgbClr val="000000"/>
                </a:solidFill>
                <a:latin typeface="Tahoma"/>
                <a:ea typeface="Tahoma"/>
                <a:cs typeface="Tahoma"/>
                <a:sym typeface="Tahoma"/>
              </a:rPr>
              <a:t>re</a:t>
            </a:r>
            <a:r>
              <a:rPr lang="en-US" sz="1800" strike="noStrike" u="none">
                <a:solidFill>
                  <a:srgbClr val="000000"/>
                </a:solidFill>
                <a:latin typeface="Tahoma"/>
                <a:ea typeface="Tahoma"/>
                <a:cs typeface="Tahoma"/>
                <a:sym typeface="Tahoma"/>
              </a:rPr>
              <a:t>ven</a:t>
            </a:r>
            <a:r>
              <a:rPr lang="en-US" sz="1800" strike="noStrike" u="none">
                <a:solidFill>
                  <a:srgbClr val="000000"/>
                </a:solidFill>
                <a:latin typeface="Tahoma"/>
                <a:ea typeface="Tahoma"/>
                <a:cs typeface="Tahoma"/>
                <a:sym typeface="Tahoma"/>
              </a:rPr>
              <a:t>ción de </a:t>
            </a:r>
            <a:r>
              <a:rPr lang="en-US" sz="1800" strike="noStrike" u="none">
                <a:solidFill>
                  <a:srgbClr val="000000"/>
                </a:solidFill>
                <a:latin typeface="Tahoma"/>
                <a:ea typeface="Tahoma"/>
                <a:cs typeface="Tahoma"/>
                <a:sym typeface="Tahoma"/>
              </a:rPr>
              <a:t>a</a:t>
            </a:r>
            <a:r>
              <a:rPr lang="en-US" sz="1800" strike="noStrike" u="none">
                <a:solidFill>
                  <a:srgbClr val="000000"/>
                </a:solidFill>
                <a:latin typeface="Tahoma"/>
                <a:ea typeface="Tahoma"/>
                <a:cs typeface="Tahoma"/>
                <a:sym typeface="Tahoma"/>
              </a:rPr>
              <a:t>c</a:t>
            </a:r>
            <a:r>
              <a:rPr lang="en-US" sz="1800" strike="noStrike" u="none">
                <a:solidFill>
                  <a:srgbClr val="000000"/>
                </a:solidFill>
                <a:latin typeface="Tahoma"/>
                <a:ea typeface="Tahoma"/>
                <a:cs typeface="Tahoma"/>
                <a:sym typeface="Tahoma"/>
              </a:rPr>
              <a:t>tiv</a:t>
            </a:r>
            <a:r>
              <a:rPr lang="en-US" sz="1800" strike="noStrike" u="none">
                <a:solidFill>
                  <a:srgbClr val="000000"/>
                </a:solidFill>
                <a:latin typeface="Tahoma"/>
                <a:ea typeface="Tahoma"/>
                <a:cs typeface="Tahoma"/>
                <a:sym typeface="Tahoma"/>
              </a:rPr>
              <a:t>idades </a:t>
            </a:r>
            <a:r>
              <a:rPr lang="en-US" sz="1800" strike="noStrike" u="none">
                <a:solidFill>
                  <a:srgbClr val="000000"/>
                </a:solidFill>
                <a:latin typeface="Tahoma"/>
                <a:ea typeface="Tahoma"/>
                <a:cs typeface="Tahoma"/>
                <a:sym typeface="Tahoma"/>
              </a:rPr>
              <a:t>ilí</a:t>
            </a:r>
            <a:r>
              <a:rPr lang="en-US" sz="1800" strike="noStrike" u="none">
                <a:solidFill>
                  <a:srgbClr val="000000"/>
                </a:solidFill>
                <a:latin typeface="Tahoma"/>
                <a:ea typeface="Tahoma"/>
                <a:cs typeface="Tahoma"/>
                <a:sym typeface="Tahoma"/>
              </a:rPr>
              <a:t>c</a:t>
            </a:r>
            <a:r>
              <a:rPr lang="en-US" sz="1800" strike="noStrike" u="none">
                <a:solidFill>
                  <a:srgbClr val="000000"/>
                </a:solidFill>
                <a:latin typeface="Tahoma"/>
                <a:ea typeface="Tahoma"/>
                <a:cs typeface="Tahoma"/>
                <a:sym typeface="Tahoma"/>
              </a:rPr>
              <a:t>i</a:t>
            </a:r>
            <a:r>
              <a:rPr lang="en-US" sz="1800" strike="noStrike" u="none">
                <a:solidFill>
                  <a:srgbClr val="000000"/>
                </a:solidFill>
                <a:latin typeface="Tahoma"/>
                <a:ea typeface="Tahoma"/>
                <a:cs typeface="Tahoma"/>
                <a:sym typeface="Tahoma"/>
              </a:rPr>
              <a:t>t</a:t>
            </a:r>
            <a:r>
              <a:rPr lang="en-US" sz="1800" strike="noStrike" u="none">
                <a:solidFill>
                  <a:srgbClr val="000000"/>
                </a:solidFill>
                <a:latin typeface="Tahoma"/>
                <a:ea typeface="Tahoma"/>
                <a:cs typeface="Tahoma"/>
                <a:sym typeface="Tahoma"/>
              </a:rPr>
              <a:t>a</a:t>
            </a:r>
            <a:r>
              <a:rPr lang="en-US" sz="1800" strike="noStrike" u="none">
                <a:solidFill>
                  <a:srgbClr val="000000"/>
                </a:solidFill>
                <a:latin typeface="Tahoma"/>
                <a:ea typeface="Tahoma"/>
                <a:cs typeface="Tahoma"/>
                <a:sym typeface="Tahoma"/>
              </a:rPr>
              <a:t>s</a:t>
            </a:r>
            <a:r>
              <a:rPr lang="en-US" sz="1800" strike="noStrike" u="none">
                <a:solidFill>
                  <a:srgbClr val="000000"/>
                </a:solidFill>
                <a:latin typeface="Tahoma"/>
                <a:ea typeface="Tahoma"/>
                <a:cs typeface="Tahoma"/>
                <a:sym typeface="Tahoma"/>
              </a:rPr>
              <a:t>, r</a:t>
            </a:r>
            <a:r>
              <a:rPr lang="en-US" sz="1800" strike="noStrike" u="none">
                <a:solidFill>
                  <a:srgbClr val="000000"/>
                </a:solidFill>
                <a:latin typeface="Tahoma"/>
                <a:ea typeface="Tahoma"/>
                <a:cs typeface="Tahoma"/>
                <a:sym typeface="Tahoma"/>
              </a:rPr>
              <a:t>e</a:t>
            </a:r>
            <a:r>
              <a:rPr lang="en-US" sz="1800" strike="noStrike" u="none">
                <a:solidFill>
                  <a:srgbClr val="000000"/>
                </a:solidFill>
                <a:latin typeface="Tahoma"/>
                <a:ea typeface="Tahoma"/>
                <a:cs typeface="Tahoma"/>
                <a:sym typeface="Tahoma"/>
              </a:rPr>
              <a:t>f</a:t>
            </a:r>
            <a:r>
              <a:rPr lang="en-US" sz="1800" strike="noStrike" u="none">
                <a:solidFill>
                  <a:srgbClr val="000000"/>
                </a:solidFill>
                <a:latin typeface="Tahoma"/>
                <a:ea typeface="Tahoma"/>
                <a:cs typeface="Tahoma"/>
                <a:sym typeface="Tahoma"/>
              </a:rPr>
              <a:t>or</a:t>
            </a:r>
            <a:r>
              <a:rPr lang="en-US" sz="1800" strike="noStrike" u="none">
                <a:solidFill>
                  <a:srgbClr val="000000"/>
                </a:solidFill>
                <a:latin typeface="Tahoma"/>
                <a:ea typeface="Tahoma"/>
                <a:cs typeface="Tahoma"/>
                <a:sym typeface="Tahoma"/>
              </a:rPr>
              <a:t>z</a:t>
            </a:r>
            <a:r>
              <a:rPr lang="en-US" sz="1800" strike="noStrike" u="none">
                <a:solidFill>
                  <a:srgbClr val="000000"/>
                </a:solidFill>
                <a:latin typeface="Tahoma"/>
                <a:ea typeface="Tahoma"/>
                <a:cs typeface="Tahoma"/>
                <a:sym typeface="Tahoma"/>
              </a:rPr>
              <a:t>a</a:t>
            </a:r>
            <a:r>
              <a:rPr lang="en-US" sz="1800" strike="noStrike" u="none">
                <a:solidFill>
                  <a:srgbClr val="000000"/>
                </a:solidFill>
                <a:latin typeface="Tahoma"/>
                <a:ea typeface="Tahoma"/>
                <a:cs typeface="Tahoma"/>
                <a:sym typeface="Tahoma"/>
              </a:rPr>
              <a:t>nd</a:t>
            </a:r>
            <a:r>
              <a:rPr lang="en-US" sz="1800" strike="noStrike" u="none">
                <a:solidFill>
                  <a:srgbClr val="000000"/>
                </a:solidFill>
                <a:latin typeface="Tahoma"/>
                <a:ea typeface="Tahoma"/>
                <a:cs typeface="Tahoma"/>
                <a:sym typeface="Tahoma"/>
              </a:rPr>
              <a:t>o los co</a:t>
            </a:r>
            <a:r>
              <a:rPr lang="en-US" sz="1800" strike="noStrike" u="none">
                <a:solidFill>
                  <a:srgbClr val="000000"/>
                </a:solidFill>
                <a:latin typeface="Tahoma"/>
                <a:ea typeface="Tahoma"/>
                <a:cs typeface="Tahoma"/>
                <a:sym typeface="Tahoma"/>
              </a:rPr>
              <a:t>nt</a:t>
            </a:r>
            <a:r>
              <a:rPr lang="en-US" sz="1800" strike="noStrike" u="none">
                <a:solidFill>
                  <a:srgbClr val="000000"/>
                </a:solidFill>
                <a:latin typeface="Tahoma"/>
                <a:ea typeface="Tahoma"/>
                <a:cs typeface="Tahoma"/>
                <a:sym typeface="Tahoma"/>
              </a:rPr>
              <a:t>r</a:t>
            </a:r>
            <a:r>
              <a:rPr lang="en-US" sz="1800" strike="noStrike" u="none">
                <a:solidFill>
                  <a:srgbClr val="000000"/>
                </a:solidFill>
                <a:latin typeface="Tahoma"/>
                <a:ea typeface="Tahoma"/>
                <a:cs typeface="Tahoma"/>
                <a:sym typeface="Tahoma"/>
              </a:rPr>
              <a:t>ol</a:t>
            </a:r>
            <a:r>
              <a:rPr lang="en-US" sz="1800" strike="noStrike" u="none">
                <a:solidFill>
                  <a:srgbClr val="000000"/>
                </a:solidFill>
                <a:latin typeface="Tahoma"/>
                <a:ea typeface="Tahoma"/>
                <a:cs typeface="Tahoma"/>
                <a:sym typeface="Tahoma"/>
              </a:rPr>
              <a:t>es de </a:t>
            </a:r>
            <a:r>
              <a:rPr lang="en-US" sz="1800" strike="noStrike" u="none">
                <a:solidFill>
                  <a:srgbClr val="000000"/>
                </a:solidFill>
                <a:latin typeface="Tahoma"/>
                <a:ea typeface="Tahoma"/>
                <a:cs typeface="Tahoma"/>
                <a:sym typeface="Tahoma"/>
              </a:rPr>
              <a:t>acc</a:t>
            </a:r>
            <a:r>
              <a:rPr lang="en-US" sz="1800" strike="noStrike" u="none">
                <a:solidFill>
                  <a:srgbClr val="000000"/>
                </a:solidFill>
                <a:latin typeface="Tahoma"/>
                <a:ea typeface="Tahoma"/>
                <a:cs typeface="Tahoma"/>
                <a:sym typeface="Tahoma"/>
              </a:rPr>
              <a:t>es</a:t>
            </a:r>
            <a:r>
              <a:rPr lang="en-US" sz="1800" strike="noStrike" u="none">
                <a:solidFill>
                  <a:srgbClr val="000000"/>
                </a:solidFill>
                <a:latin typeface="Tahoma"/>
                <a:ea typeface="Tahoma"/>
                <a:cs typeface="Tahoma"/>
                <a:sym typeface="Tahoma"/>
              </a:rPr>
              <a:t>o, v</a:t>
            </a:r>
            <a:r>
              <a:rPr lang="en-US" sz="1800" strike="noStrike" u="none">
                <a:solidFill>
                  <a:srgbClr val="000000"/>
                </a:solidFill>
                <a:latin typeface="Tahoma"/>
                <a:ea typeface="Tahoma"/>
                <a:cs typeface="Tahoma"/>
                <a:sym typeface="Tahoma"/>
              </a:rPr>
              <a:t>e</a:t>
            </a:r>
            <a:r>
              <a:rPr lang="en-US" sz="1800" strike="noStrike" u="none">
                <a:solidFill>
                  <a:srgbClr val="000000"/>
                </a:solidFill>
                <a:latin typeface="Tahoma"/>
                <a:ea typeface="Tahoma"/>
                <a:cs typeface="Tahoma"/>
                <a:sym typeface="Tahoma"/>
              </a:rPr>
              <a:t>rificación, </a:t>
            </a:r>
            <a:r>
              <a:rPr lang="en-US" sz="1800" strike="noStrike" u="none">
                <a:solidFill>
                  <a:srgbClr val="000000"/>
                </a:solidFill>
                <a:latin typeface="Tahoma"/>
                <a:ea typeface="Tahoma"/>
                <a:cs typeface="Tahoma"/>
                <a:sym typeface="Tahoma"/>
              </a:rPr>
              <a:t>mo</a:t>
            </a:r>
            <a:r>
              <a:rPr lang="en-US" sz="1800" strike="noStrike" u="none">
                <a:solidFill>
                  <a:srgbClr val="000000"/>
                </a:solidFill>
                <a:latin typeface="Tahoma"/>
                <a:ea typeface="Tahoma"/>
                <a:cs typeface="Tahoma"/>
                <a:sym typeface="Tahoma"/>
              </a:rPr>
              <a:t>nit</a:t>
            </a:r>
            <a:r>
              <a:rPr lang="en-US" sz="1800" strike="noStrike" u="none">
                <a:solidFill>
                  <a:srgbClr val="000000"/>
                </a:solidFill>
                <a:latin typeface="Tahoma"/>
                <a:ea typeface="Tahoma"/>
                <a:cs typeface="Tahoma"/>
                <a:sym typeface="Tahoma"/>
              </a:rPr>
              <a:t>o</a:t>
            </a:r>
            <a:r>
              <a:rPr lang="en-US" sz="1800" strike="noStrike" u="none">
                <a:solidFill>
                  <a:srgbClr val="000000"/>
                </a:solidFill>
                <a:latin typeface="Tahoma"/>
                <a:ea typeface="Tahoma"/>
                <a:cs typeface="Tahoma"/>
                <a:sym typeface="Tahoma"/>
              </a:rPr>
              <a:t>re</a:t>
            </a:r>
            <a:r>
              <a:rPr lang="en-US" sz="1800" strike="noStrike" u="none">
                <a:solidFill>
                  <a:srgbClr val="000000"/>
                </a:solidFill>
                <a:latin typeface="Tahoma"/>
                <a:ea typeface="Tahoma"/>
                <a:cs typeface="Tahoma"/>
                <a:sym typeface="Tahoma"/>
              </a:rPr>
              <a:t>o </a:t>
            </a:r>
            <a:r>
              <a:rPr lang="en-US" sz="1800" strike="noStrike" u="none">
                <a:solidFill>
                  <a:srgbClr val="000000"/>
                </a:solidFill>
                <a:latin typeface="Tahoma"/>
                <a:ea typeface="Tahoma"/>
                <a:cs typeface="Tahoma"/>
                <a:sym typeface="Tahoma"/>
              </a:rPr>
              <a:t>y t</a:t>
            </a:r>
            <a:r>
              <a:rPr lang="en-US" sz="1800" strike="noStrike" u="none">
                <a:solidFill>
                  <a:srgbClr val="000000"/>
                </a:solidFill>
                <a:latin typeface="Tahoma"/>
                <a:ea typeface="Tahoma"/>
                <a:cs typeface="Tahoma"/>
                <a:sym typeface="Tahoma"/>
              </a:rPr>
              <a:t>ra</a:t>
            </a:r>
            <a:r>
              <a:rPr lang="en-US" sz="1800" strike="noStrike" u="none">
                <a:solidFill>
                  <a:srgbClr val="000000"/>
                </a:solidFill>
                <a:latin typeface="Tahoma"/>
                <a:ea typeface="Tahoma"/>
                <a:cs typeface="Tahoma"/>
                <a:sym typeface="Tahoma"/>
              </a:rPr>
              <a:t>zabil</a:t>
            </a:r>
            <a:r>
              <a:rPr lang="en-US" sz="1800" strike="noStrike" u="none">
                <a:solidFill>
                  <a:srgbClr val="000000"/>
                </a:solidFill>
                <a:latin typeface="Tahoma"/>
                <a:ea typeface="Tahoma"/>
                <a:cs typeface="Tahoma"/>
                <a:sym typeface="Tahoma"/>
              </a:rPr>
              <a:t>i</a:t>
            </a:r>
            <a:r>
              <a:rPr lang="en-US" sz="1800" strike="noStrike" u="none">
                <a:solidFill>
                  <a:srgbClr val="000000"/>
                </a:solidFill>
                <a:latin typeface="Tahoma"/>
                <a:ea typeface="Tahoma"/>
                <a:cs typeface="Tahoma"/>
                <a:sym typeface="Tahoma"/>
              </a:rPr>
              <a:t>dad.</a:t>
            </a:r>
          </a:p>
          <a:p>
            <a:pPr algn="just">
              <a:lnSpc>
                <a:spcPts val="2098"/>
              </a:lnSpc>
            </a:pPr>
          </a:p>
          <a:p>
            <a:pPr algn="just" marL="388621" indent="-194310" lvl="1">
              <a:lnSpc>
                <a:spcPts val="2098"/>
              </a:lnSpc>
              <a:buFont typeface="Arial"/>
              <a:buChar char="•"/>
            </a:pPr>
            <a:r>
              <a:rPr lang="en-US" sz="1800" strike="noStrike" u="none">
                <a:solidFill>
                  <a:srgbClr val="000000"/>
                </a:solidFill>
                <a:latin typeface="Tahoma"/>
                <a:ea typeface="Tahoma"/>
                <a:cs typeface="Tahoma"/>
                <a:sym typeface="Tahoma"/>
              </a:rPr>
              <a:t>Co</a:t>
            </a:r>
            <a:r>
              <a:rPr lang="en-US" sz="1800" strike="noStrike" u="none">
                <a:solidFill>
                  <a:srgbClr val="000000"/>
                </a:solidFill>
                <a:latin typeface="Tahoma"/>
                <a:ea typeface="Tahoma"/>
                <a:cs typeface="Tahoma"/>
                <a:sym typeface="Tahoma"/>
              </a:rPr>
              <a:t>n</a:t>
            </a:r>
            <a:r>
              <a:rPr lang="en-US" sz="1800" strike="noStrike" u="none">
                <a:solidFill>
                  <a:srgbClr val="000000"/>
                </a:solidFill>
                <a:latin typeface="Tahoma"/>
                <a:ea typeface="Tahoma"/>
                <a:cs typeface="Tahoma"/>
                <a:sym typeface="Tahoma"/>
              </a:rPr>
              <a:t>solid</a:t>
            </a:r>
            <a:r>
              <a:rPr lang="en-US" sz="1800" strike="noStrike" u="none">
                <a:solidFill>
                  <a:srgbClr val="000000"/>
                </a:solidFill>
                <a:latin typeface="Tahoma"/>
                <a:ea typeface="Tahoma"/>
                <a:cs typeface="Tahoma"/>
                <a:sym typeface="Tahoma"/>
              </a:rPr>
              <a:t>ar la</a:t>
            </a:r>
            <a:r>
              <a:rPr lang="en-US" sz="1800" strike="noStrike" u="none">
                <a:solidFill>
                  <a:srgbClr val="000000"/>
                </a:solidFill>
                <a:latin typeface="Tahoma"/>
                <a:ea typeface="Tahoma"/>
                <a:cs typeface="Tahoma"/>
                <a:sym typeface="Tahoma"/>
              </a:rPr>
              <a:t> cul</a:t>
            </a:r>
            <a:r>
              <a:rPr lang="en-US" sz="1800" strike="noStrike" u="none">
                <a:solidFill>
                  <a:srgbClr val="000000"/>
                </a:solidFill>
                <a:latin typeface="Tahoma"/>
                <a:ea typeface="Tahoma"/>
                <a:cs typeface="Tahoma"/>
                <a:sym typeface="Tahoma"/>
              </a:rPr>
              <a:t>t</a:t>
            </a:r>
            <a:r>
              <a:rPr lang="en-US" sz="1800" strike="noStrike" u="none">
                <a:solidFill>
                  <a:srgbClr val="000000"/>
                </a:solidFill>
                <a:latin typeface="Tahoma"/>
                <a:ea typeface="Tahoma"/>
                <a:cs typeface="Tahoma"/>
                <a:sym typeface="Tahoma"/>
              </a:rPr>
              <a:t>ur</a:t>
            </a:r>
            <a:r>
              <a:rPr lang="en-US" sz="1800" strike="noStrike" u="none">
                <a:solidFill>
                  <a:srgbClr val="000000"/>
                </a:solidFill>
                <a:latin typeface="Tahoma"/>
                <a:ea typeface="Tahoma"/>
                <a:cs typeface="Tahoma"/>
                <a:sym typeface="Tahoma"/>
              </a:rPr>
              <a:t>a </a:t>
            </a:r>
            <a:r>
              <a:rPr lang="en-US" sz="1800" strike="noStrike" u="none">
                <a:solidFill>
                  <a:srgbClr val="000000"/>
                </a:solidFill>
                <a:latin typeface="Tahoma"/>
                <a:ea typeface="Tahoma"/>
                <a:cs typeface="Tahoma"/>
                <a:sym typeface="Tahoma"/>
              </a:rPr>
              <a:t>BASC me</a:t>
            </a:r>
            <a:r>
              <a:rPr lang="en-US" sz="1800" strike="noStrike" u="none">
                <a:solidFill>
                  <a:srgbClr val="000000"/>
                </a:solidFill>
                <a:latin typeface="Tahoma"/>
                <a:ea typeface="Tahoma"/>
                <a:cs typeface="Tahoma"/>
                <a:sym typeface="Tahoma"/>
              </a:rPr>
              <a:t>d</a:t>
            </a:r>
            <a:r>
              <a:rPr lang="en-US" sz="1800" strike="noStrike" u="none">
                <a:solidFill>
                  <a:srgbClr val="000000"/>
                </a:solidFill>
                <a:latin typeface="Tahoma"/>
                <a:ea typeface="Tahoma"/>
                <a:cs typeface="Tahoma"/>
                <a:sym typeface="Tahoma"/>
              </a:rPr>
              <a:t>iant</a:t>
            </a:r>
            <a:r>
              <a:rPr lang="en-US" sz="1800" strike="noStrike" u="none">
                <a:solidFill>
                  <a:srgbClr val="000000"/>
                </a:solidFill>
                <a:latin typeface="Tahoma"/>
                <a:ea typeface="Tahoma"/>
                <a:cs typeface="Tahoma"/>
                <a:sym typeface="Tahoma"/>
              </a:rPr>
              <a:t>e </a:t>
            </a:r>
            <a:r>
              <a:rPr lang="en-US" sz="1800" strike="noStrike" u="none">
                <a:solidFill>
                  <a:srgbClr val="000000"/>
                </a:solidFill>
                <a:latin typeface="Tahoma"/>
                <a:ea typeface="Tahoma"/>
                <a:cs typeface="Tahoma"/>
                <a:sym typeface="Tahoma"/>
              </a:rPr>
              <a:t>capa</a:t>
            </a:r>
            <a:r>
              <a:rPr lang="en-US" sz="1800" strike="noStrike" u="none">
                <a:solidFill>
                  <a:srgbClr val="000000"/>
                </a:solidFill>
                <a:latin typeface="Tahoma"/>
                <a:ea typeface="Tahoma"/>
                <a:cs typeface="Tahoma"/>
                <a:sym typeface="Tahoma"/>
              </a:rPr>
              <a:t>ci</a:t>
            </a:r>
            <a:r>
              <a:rPr lang="en-US" sz="1800" strike="noStrike" u="none">
                <a:solidFill>
                  <a:srgbClr val="000000"/>
                </a:solidFill>
                <a:latin typeface="Tahoma"/>
                <a:ea typeface="Tahoma"/>
                <a:cs typeface="Tahoma"/>
                <a:sym typeface="Tahoma"/>
              </a:rPr>
              <a:t>tac</a:t>
            </a:r>
            <a:r>
              <a:rPr lang="en-US" sz="1800" strike="noStrike" u="none">
                <a:solidFill>
                  <a:srgbClr val="000000"/>
                </a:solidFill>
                <a:latin typeface="Tahoma"/>
                <a:ea typeface="Tahoma"/>
                <a:cs typeface="Tahoma"/>
                <a:sym typeface="Tahoma"/>
              </a:rPr>
              <a:t>iones</a:t>
            </a:r>
            <a:r>
              <a:rPr lang="en-US" sz="1800" strike="noStrike" u="none">
                <a:solidFill>
                  <a:srgbClr val="000000"/>
                </a:solidFill>
                <a:latin typeface="Tahoma"/>
                <a:ea typeface="Tahoma"/>
                <a:cs typeface="Tahoma"/>
                <a:sym typeface="Tahoma"/>
              </a:rPr>
              <a:t>, sensibilización</a:t>
            </a:r>
            <a:r>
              <a:rPr lang="en-US" sz="1800" strike="noStrike" u="none">
                <a:solidFill>
                  <a:srgbClr val="000000"/>
                </a:solidFill>
                <a:latin typeface="Tahoma"/>
                <a:ea typeface="Tahoma"/>
                <a:cs typeface="Tahoma"/>
                <a:sym typeface="Tahoma"/>
              </a:rPr>
              <a:t> y </a:t>
            </a:r>
            <a:r>
              <a:rPr lang="en-US" sz="1800" strike="noStrike" u="none">
                <a:solidFill>
                  <a:srgbClr val="000000"/>
                </a:solidFill>
                <a:latin typeface="Tahoma"/>
                <a:ea typeface="Tahoma"/>
                <a:cs typeface="Tahoma"/>
                <a:sym typeface="Tahoma"/>
              </a:rPr>
              <a:t>eva</a:t>
            </a:r>
            <a:r>
              <a:rPr lang="en-US" sz="1800" strike="noStrike" u="none">
                <a:solidFill>
                  <a:srgbClr val="000000"/>
                </a:solidFill>
                <a:latin typeface="Tahoma"/>
                <a:ea typeface="Tahoma"/>
                <a:cs typeface="Tahoma"/>
                <a:sym typeface="Tahoma"/>
              </a:rPr>
              <a:t>l</a:t>
            </a:r>
            <a:r>
              <a:rPr lang="en-US" sz="1800" strike="noStrike" u="none">
                <a:solidFill>
                  <a:srgbClr val="000000"/>
                </a:solidFill>
                <a:latin typeface="Tahoma"/>
                <a:ea typeface="Tahoma"/>
                <a:cs typeface="Tahoma"/>
                <a:sym typeface="Tahoma"/>
              </a:rPr>
              <a:t>u</a:t>
            </a:r>
            <a:r>
              <a:rPr lang="en-US" sz="1800" strike="noStrike" u="none">
                <a:solidFill>
                  <a:srgbClr val="000000"/>
                </a:solidFill>
                <a:latin typeface="Tahoma"/>
                <a:ea typeface="Tahoma"/>
                <a:cs typeface="Tahoma"/>
                <a:sym typeface="Tahoma"/>
              </a:rPr>
              <a:t>a</a:t>
            </a:r>
            <a:r>
              <a:rPr lang="en-US" sz="1800" strike="noStrike" u="none">
                <a:solidFill>
                  <a:srgbClr val="000000"/>
                </a:solidFill>
                <a:latin typeface="Tahoma"/>
                <a:ea typeface="Tahoma"/>
                <a:cs typeface="Tahoma"/>
                <a:sym typeface="Tahoma"/>
              </a:rPr>
              <a:t>ción</a:t>
            </a:r>
            <a:r>
              <a:rPr lang="en-US" sz="1800" strike="noStrike" u="none">
                <a:solidFill>
                  <a:srgbClr val="000000"/>
                </a:solidFill>
                <a:latin typeface="Tahoma"/>
                <a:ea typeface="Tahoma"/>
                <a:cs typeface="Tahoma"/>
                <a:sym typeface="Tahoma"/>
              </a:rPr>
              <a:t> </a:t>
            </a:r>
            <a:r>
              <a:rPr lang="en-US" sz="1800" strike="noStrike" u="none">
                <a:solidFill>
                  <a:srgbClr val="000000"/>
                </a:solidFill>
                <a:latin typeface="Tahoma"/>
                <a:ea typeface="Tahoma"/>
                <a:cs typeface="Tahoma"/>
                <a:sym typeface="Tahoma"/>
              </a:rPr>
              <a:t>p</a:t>
            </a:r>
            <a:r>
              <a:rPr lang="en-US" sz="1800" strike="noStrike" u="none">
                <a:solidFill>
                  <a:srgbClr val="000000"/>
                </a:solidFill>
                <a:latin typeface="Tahoma"/>
                <a:ea typeface="Tahoma"/>
                <a:cs typeface="Tahoma"/>
                <a:sym typeface="Tahoma"/>
              </a:rPr>
              <a:t>er</a:t>
            </a:r>
            <a:r>
              <a:rPr lang="en-US" sz="1800" strike="noStrike" u="none">
                <a:solidFill>
                  <a:srgbClr val="000000"/>
                </a:solidFill>
                <a:latin typeface="Tahoma"/>
                <a:ea typeface="Tahoma"/>
                <a:cs typeface="Tahoma"/>
                <a:sym typeface="Tahoma"/>
              </a:rPr>
              <a:t>iódic</a:t>
            </a:r>
            <a:r>
              <a:rPr lang="en-US" sz="1800" strike="noStrike" u="none">
                <a:solidFill>
                  <a:srgbClr val="000000"/>
                </a:solidFill>
                <a:latin typeface="Tahoma"/>
                <a:ea typeface="Tahoma"/>
                <a:cs typeface="Tahoma"/>
                <a:sym typeface="Tahoma"/>
              </a:rPr>
              <a:t>a </a:t>
            </a:r>
            <a:r>
              <a:rPr lang="en-US" sz="1800" strike="noStrike" u="none">
                <a:solidFill>
                  <a:srgbClr val="000000"/>
                </a:solidFill>
                <a:latin typeface="Tahoma"/>
                <a:ea typeface="Tahoma"/>
                <a:cs typeface="Tahoma"/>
                <a:sym typeface="Tahoma"/>
              </a:rPr>
              <a:t>del </a:t>
            </a:r>
            <a:r>
              <a:rPr lang="en-US" sz="1800" strike="noStrike" u="none">
                <a:solidFill>
                  <a:srgbClr val="000000"/>
                </a:solidFill>
                <a:latin typeface="Tahoma"/>
                <a:ea typeface="Tahoma"/>
                <a:cs typeface="Tahoma"/>
                <a:sym typeface="Tahoma"/>
              </a:rPr>
              <a:t>c</a:t>
            </a:r>
            <a:r>
              <a:rPr lang="en-US" sz="1800" strike="noStrike" u="none">
                <a:solidFill>
                  <a:srgbClr val="000000"/>
                </a:solidFill>
                <a:latin typeface="Tahoma"/>
                <a:ea typeface="Tahoma"/>
                <a:cs typeface="Tahoma"/>
                <a:sym typeface="Tahoma"/>
              </a:rPr>
              <a:t>umplim</a:t>
            </a:r>
            <a:r>
              <a:rPr lang="en-US" sz="1800" strike="noStrike" u="none">
                <a:solidFill>
                  <a:srgbClr val="000000"/>
                </a:solidFill>
                <a:latin typeface="Tahoma"/>
                <a:ea typeface="Tahoma"/>
                <a:cs typeface="Tahoma"/>
                <a:sym typeface="Tahoma"/>
              </a:rPr>
              <a:t>i</a:t>
            </a:r>
            <a:r>
              <a:rPr lang="en-US" sz="1800" strike="noStrike" u="none">
                <a:solidFill>
                  <a:srgbClr val="000000"/>
                </a:solidFill>
                <a:latin typeface="Tahoma"/>
                <a:ea typeface="Tahoma"/>
                <a:cs typeface="Tahoma"/>
                <a:sym typeface="Tahoma"/>
              </a:rPr>
              <a:t>e</a:t>
            </a:r>
            <a:r>
              <a:rPr lang="en-US" sz="1800" strike="noStrike" u="none">
                <a:solidFill>
                  <a:srgbClr val="000000"/>
                </a:solidFill>
                <a:latin typeface="Tahoma"/>
                <a:ea typeface="Tahoma"/>
                <a:cs typeface="Tahoma"/>
                <a:sym typeface="Tahoma"/>
              </a:rPr>
              <a:t>n</a:t>
            </a:r>
            <a:r>
              <a:rPr lang="en-US" sz="1800" strike="noStrike" u="none">
                <a:solidFill>
                  <a:srgbClr val="000000"/>
                </a:solidFill>
                <a:latin typeface="Tahoma"/>
                <a:ea typeface="Tahoma"/>
                <a:cs typeface="Tahoma"/>
                <a:sym typeface="Tahoma"/>
              </a:rPr>
              <a:t>to</a:t>
            </a:r>
            <a:r>
              <a:rPr lang="en-US" sz="1800" strike="noStrike" u="none">
                <a:solidFill>
                  <a:srgbClr val="000000"/>
                </a:solidFill>
                <a:latin typeface="Tahoma"/>
                <a:ea typeface="Tahoma"/>
                <a:cs typeface="Tahoma"/>
                <a:sym typeface="Tahoma"/>
              </a:rPr>
              <a:t> de los </a:t>
            </a:r>
            <a:r>
              <a:rPr lang="en-US" sz="1800" strike="noStrike" u="none">
                <a:solidFill>
                  <a:srgbClr val="000000"/>
                </a:solidFill>
                <a:latin typeface="Tahoma"/>
                <a:ea typeface="Tahoma"/>
                <a:cs typeface="Tahoma"/>
                <a:sym typeface="Tahoma"/>
              </a:rPr>
              <a:t>cont</a:t>
            </a:r>
            <a:r>
              <a:rPr lang="en-US" sz="1800" strike="noStrike" u="none">
                <a:solidFill>
                  <a:srgbClr val="000000"/>
                </a:solidFill>
                <a:latin typeface="Tahoma"/>
                <a:ea typeface="Tahoma"/>
                <a:cs typeface="Tahoma"/>
                <a:sym typeface="Tahoma"/>
              </a:rPr>
              <a:t>ro</a:t>
            </a:r>
            <a:r>
              <a:rPr lang="en-US" sz="1800" strike="noStrike" u="none">
                <a:solidFill>
                  <a:srgbClr val="000000"/>
                </a:solidFill>
                <a:latin typeface="Tahoma"/>
                <a:ea typeface="Tahoma"/>
                <a:cs typeface="Tahoma"/>
                <a:sym typeface="Tahoma"/>
              </a:rPr>
              <a:t>l</a:t>
            </a:r>
            <a:r>
              <a:rPr lang="en-US" sz="1800" strike="noStrike" u="none">
                <a:solidFill>
                  <a:srgbClr val="000000"/>
                </a:solidFill>
                <a:latin typeface="Tahoma"/>
                <a:ea typeface="Tahoma"/>
                <a:cs typeface="Tahoma"/>
                <a:sym typeface="Tahoma"/>
              </a:rPr>
              <a:t>es</a:t>
            </a:r>
            <a:r>
              <a:rPr lang="en-US" sz="1800" strike="noStrike" u="none">
                <a:solidFill>
                  <a:srgbClr val="000000"/>
                </a:solidFill>
                <a:latin typeface="Tahoma"/>
                <a:ea typeface="Tahoma"/>
                <a:cs typeface="Tahoma"/>
                <a:sym typeface="Tahoma"/>
              </a:rPr>
              <a:t> de </a:t>
            </a:r>
            <a:r>
              <a:rPr lang="en-US" sz="1800" strike="noStrike" u="none">
                <a:solidFill>
                  <a:srgbClr val="000000"/>
                </a:solidFill>
                <a:latin typeface="Tahoma"/>
                <a:ea typeface="Tahoma"/>
                <a:cs typeface="Tahoma"/>
                <a:sym typeface="Tahoma"/>
              </a:rPr>
              <a:t>s</a:t>
            </a:r>
            <a:r>
              <a:rPr lang="en-US" sz="1800" strike="noStrike" u="none">
                <a:solidFill>
                  <a:srgbClr val="000000"/>
                </a:solidFill>
                <a:latin typeface="Tahoma"/>
                <a:ea typeface="Tahoma"/>
                <a:cs typeface="Tahoma"/>
                <a:sym typeface="Tahoma"/>
              </a:rPr>
              <a:t>eguridad</a:t>
            </a:r>
            <a:r>
              <a:rPr lang="en-US" sz="1800" strike="noStrike" u="none">
                <a:solidFill>
                  <a:srgbClr val="000000"/>
                </a:solidFill>
                <a:latin typeface="Tahoma"/>
                <a:ea typeface="Tahoma"/>
                <a:cs typeface="Tahoma"/>
                <a:sym typeface="Tahoma"/>
              </a:rPr>
              <a:t>.</a:t>
            </a:r>
          </a:p>
        </p:txBody>
      </p:sp>
      <p:sp>
        <p:nvSpPr>
          <p:cNvPr name="TextBox 4" id="4"/>
          <p:cNvSpPr txBox="true"/>
          <p:nvPr/>
        </p:nvSpPr>
        <p:spPr>
          <a:xfrm rot="0">
            <a:off x="3314700" y="5153025"/>
            <a:ext cx="10731071" cy="2797704"/>
          </a:xfrm>
          <a:prstGeom prst="rect">
            <a:avLst/>
          </a:prstGeom>
        </p:spPr>
        <p:txBody>
          <a:bodyPr anchor="t" rtlCol="false" tIns="0" lIns="0" bIns="0" rIns="0">
            <a:spAutoFit/>
          </a:bodyPr>
          <a:lstStyle/>
          <a:p>
            <a:pPr algn="just">
              <a:lnSpc>
                <a:spcPts val="2098"/>
              </a:lnSpc>
            </a:pPr>
            <a:r>
              <a:rPr lang="en-US" sz="1800" b="true">
                <a:solidFill>
                  <a:srgbClr val="000000"/>
                </a:solidFill>
                <a:latin typeface="Tahoma Bold"/>
                <a:ea typeface="Tahoma Bold"/>
                <a:cs typeface="Tahoma Bold"/>
                <a:sym typeface="Tahoma Bold"/>
              </a:rPr>
              <a:t>Sistema integrado de gestión </a:t>
            </a:r>
          </a:p>
          <a:p>
            <a:pPr algn="just">
              <a:lnSpc>
                <a:spcPts val="2098"/>
              </a:lnSpc>
            </a:pPr>
          </a:p>
          <a:p>
            <a:pPr algn="just" marL="388621" indent="-194310" lvl="1">
              <a:lnSpc>
                <a:spcPts val="2098"/>
              </a:lnSpc>
              <a:buFont typeface="Arial"/>
              <a:buChar char="•"/>
            </a:pPr>
            <a:r>
              <a:rPr lang="en-US" sz="1800">
                <a:solidFill>
                  <a:srgbClr val="000000"/>
                </a:solidFill>
                <a:latin typeface="Tahoma"/>
                <a:ea typeface="Tahoma"/>
                <a:cs typeface="Tahoma"/>
                <a:sym typeface="Tahoma"/>
              </a:rPr>
              <a:t>Potenciar el uso de herramientas tecnológicas para el control operativo, el seguimiento de supervisiones, la gestión documental y el análisis de información.</a:t>
            </a:r>
          </a:p>
          <a:p>
            <a:pPr algn="just">
              <a:lnSpc>
                <a:spcPts val="2098"/>
              </a:lnSpc>
            </a:pPr>
          </a:p>
          <a:p>
            <a:pPr algn="just" marL="388621" indent="-194310" lvl="1">
              <a:lnSpc>
                <a:spcPts val="2098"/>
              </a:lnSpc>
              <a:buFont typeface="Arial"/>
              <a:buChar char="•"/>
            </a:pPr>
            <a:r>
              <a:rPr lang="en-US" sz="1800">
                <a:solidFill>
                  <a:srgbClr val="000000"/>
                </a:solidFill>
                <a:latin typeface="Tahoma"/>
                <a:ea typeface="Tahoma"/>
                <a:cs typeface="Tahoma"/>
                <a:sym typeface="Tahoma"/>
              </a:rPr>
              <a:t>Fortalecer la comunicación interna y la participación del personal, promoviendo la cultura de reporte, prevención y mejora continua.</a:t>
            </a:r>
          </a:p>
          <a:p>
            <a:pPr algn="just">
              <a:lnSpc>
                <a:spcPts val="2098"/>
              </a:lnSpc>
            </a:pPr>
          </a:p>
          <a:p>
            <a:pPr algn="just" marL="388621" indent="-194310" lvl="1">
              <a:lnSpc>
                <a:spcPts val="2098"/>
              </a:lnSpc>
              <a:buFont typeface="Arial"/>
              <a:buChar char="•"/>
            </a:pPr>
            <a:r>
              <a:rPr lang="en-US" sz="1800">
                <a:solidFill>
                  <a:srgbClr val="000000"/>
                </a:solidFill>
                <a:latin typeface="Tahoma"/>
                <a:ea typeface="Tahoma"/>
                <a:cs typeface="Tahoma"/>
                <a:sym typeface="Tahoma"/>
              </a:rPr>
              <a:t>Aseg</a:t>
            </a:r>
            <a:r>
              <a:rPr lang="en-US" sz="1800">
                <a:solidFill>
                  <a:srgbClr val="000000"/>
                </a:solidFill>
                <a:latin typeface="Tahoma"/>
                <a:ea typeface="Tahoma"/>
                <a:cs typeface="Tahoma"/>
                <a:sym typeface="Tahoma"/>
              </a:rPr>
              <a:t>urar la alineación del sistema integrado con el contexto organizacional, los cambios normativos y las expectativas de las partes interesadas.</a:t>
            </a:r>
          </a:p>
          <a:p>
            <a:pPr algn="just">
              <a:lnSpc>
                <a:spcPts val="2098"/>
              </a:lnSpc>
            </a:pPr>
          </a:p>
        </p:txBody>
      </p:sp>
      <p:grpSp>
        <p:nvGrpSpPr>
          <p:cNvPr name="Group 5" id="5"/>
          <p:cNvGrpSpPr/>
          <p:nvPr/>
        </p:nvGrpSpPr>
        <p:grpSpPr>
          <a:xfrm rot="0">
            <a:off x="0" y="9501749"/>
            <a:ext cx="18288000" cy="785498"/>
            <a:chOff x="0" y="0"/>
            <a:chExt cx="24384000" cy="1047331"/>
          </a:xfrm>
        </p:grpSpPr>
        <p:sp>
          <p:nvSpPr>
            <p:cNvPr name="Freeform 6" id="6"/>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7" id="7"/>
          <p:cNvGrpSpPr/>
          <p:nvPr/>
        </p:nvGrpSpPr>
        <p:grpSpPr>
          <a:xfrm rot="0">
            <a:off x="-304800" y="-482717"/>
            <a:ext cx="2728093" cy="1899533"/>
            <a:chOff x="0" y="0"/>
            <a:chExt cx="3637458" cy="2532710"/>
          </a:xfrm>
        </p:grpSpPr>
        <p:sp>
          <p:nvSpPr>
            <p:cNvPr name="Freeform 8" id="8"/>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9" id="9"/>
          <p:cNvGrpSpPr/>
          <p:nvPr/>
        </p:nvGrpSpPr>
        <p:grpSpPr>
          <a:xfrm rot="0">
            <a:off x="-33176" y="-62465"/>
            <a:ext cx="1933575" cy="1809750"/>
            <a:chOff x="0" y="0"/>
            <a:chExt cx="2578100" cy="2413000"/>
          </a:xfrm>
        </p:grpSpPr>
        <p:sp>
          <p:nvSpPr>
            <p:cNvPr name="Freeform 10" id="10"/>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1" id="11"/>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2" id="12"/>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190097" y="3310790"/>
            <a:ext cx="6177630" cy="5795740"/>
          </a:xfrm>
          <a:custGeom>
            <a:avLst/>
            <a:gdLst/>
            <a:ahLst/>
            <a:cxnLst/>
            <a:rect r="r" b="b" t="t" l="l"/>
            <a:pathLst>
              <a:path h="5795740" w="6177630">
                <a:moveTo>
                  <a:pt x="0" y="0"/>
                </a:moveTo>
                <a:lnTo>
                  <a:pt x="6177630" y="0"/>
                </a:lnTo>
                <a:lnTo>
                  <a:pt x="6177630" y="5795740"/>
                </a:lnTo>
                <a:lnTo>
                  <a:pt x="0" y="5795740"/>
                </a:lnTo>
                <a:lnTo>
                  <a:pt x="0" y="0"/>
                </a:lnTo>
                <a:close/>
              </a:path>
            </a:pathLst>
          </a:custGeom>
          <a:blipFill>
            <a:blip r:embed="rId2"/>
            <a:stretch>
              <a:fillRect l="0" t="0" r="0" b="0"/>
            </a:stretch>
          </a:blipFill>
        </p:spPr>
      </p:sp>
      <p:sp>
        <p:nvSpPr>
          <p:cNvPr name="TextBox 3" id="3"/>
          <p:cNvSpPr txBox="true"/>
          <p:nvPr/>
        </p:nvSpPr>
        <p:spPr>
          <a:xfrm rot="0">
            <a:off x="4580352" y="1837456"/>
            <a:ext cx="9139259" cy="1316427"/>
          </a:xfrm>
          <a:prstGeom prst="rect">
            <a:avLst/>
          </a:prstGeom>
        </p:spPr>
        <p:txBody>
          <a:bodyPr anchor="t" rtlCol="false" tIns="0" lIns="0" bIns="0" rIns="0">
            <a:spAutoFit/>
          </a:bodyPr>
          <a:lstStyle/>
          <a:p>
            <a:pPr algn="ctr">
              <a:lnSpc>
                <a:spcPts val="5110"/>
              </a:lnSpc>
            </a:pPr>
            <a:r>
              <a:rPr lang="en-US" sz="4771" b="true">
                <a:solidFill>
                  <a:srgbClr val="000000"/>
                </a:solidFill>
                <a:latin typeface="Tahoma Bold"/>
                <a:ea typeface="Tahoma Bold"/>
                <a:cs typeface="Tahoma Bold"/>
                <a:sym typeface="Tahoma Bold"/>
              </a:rPr>
              <a:t>Salidas de la revisión por la dirección</a:t>
            </a:r>
          </a:p>
        </p:txBody>
      </p:sp>
      <p:grpSp>
        <p:nvGrpSpPr>
          <p:cNvPr name="Group 4" id="4"/>
          <p:cNvGrpSpPr/>
          <p:nvPr/>
        </p:nvGrpSpPr>
        <p:grpSpPr>
          <a:xfrm rot="0">
            <a:off x="0" y="9501749"/>
            <a:ext cx="18288000" cy="785498"/>
            <a:chOff x="0" y="0"/>
            <a:chExt cx="24384000" cy="1047331"/>
          </a:xfrm>
        </p:grpSpPr>
        <p:sp>
          <p:nvSpPr>
            <p:cNvPr name="Freeform 5" id="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6" id="6"/>
          <p:cNvGrpSpPr/>
          <p:nvPr/>
        </p:nvGrpSpPr>
        <p:grpSpPr>
          <a:xfrm rot="0">
            <a:off x="-304800" y="-482717"/>
            <a:ext cx="2728093" cy="1899533"/>
            <a:chOff x="0" y="0"/>
            <a:chExt cx="3637458" cy="2532710"/>
          </a:xfrm>
        </p:grpSpPr>
        <p:sp>
          <p:nvSpPr>
            <p:cNvPr name="Freeform 7" id="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3"/>
              <a:stretch>
                <a:fillRect l="0" t="-329" r="-1" b="-327"/>
              </a:stretch>
            </a:blipFill>
          </p:spPr>
        </p:sp>
      </p:grpSp>
      <p:grpSp>
        <p:nvGrpSpPr>
          <p:cNvPr name="Group 8" id="8"/>
          <p:cNvGrpSpPr/>
          <p:nvPr/>
        </p:nvGrpSpPr>
        <p:grpSpPr>
          <a:xfrm rot="0">
            <a:off x="-33176" y="-62465"/>
            <a:ext cx="1933575" cy="1809750"/>
            <a:chOff x="0" y="0"/>
            <a:chExt cx="2578100" cy="2413000"/>
          </a:xfrm>
        </p:grpSpPr>
        <p:sp>
          <p:nvSpPr>
            <p:cNvPr name="Freeform 9" id="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4"/>
              <a:stretch>
                <a:fillRect l="0" t="-50" r="0" b="-50"/>
              </a:stretch>
            </a:blipFill>
          </p:spPr>
        </p:sp>
      </p:grpSp>
      <p:sp>
        <p:nvSpPr>
          <p:cNvPr name="TextBox 10" id="1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1" id="1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839322"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9. OPORTUNIDADES </a:t>
            </a:r>
            <a:r>
              <a:rPr lang="en-US" sz="2803" b="true">
                <a:solidFill>
                  <a:srgbClr val="000000"/>
                </a:solidFill>
                <a:latin typeface="Tahoma Bold"/>
                <a:ea typeface="Tahoma Bold"/>
                <a:cs typeface="Tahoma Bold"/>
                <a:sym typeface="Tahoma Bold"/>
              </a:rPr>
              <a:t>DE MEJORA</a:t>
            </a:r>
          </a:p>
        </p:txBody>
      </p:sp>
      <p:sp>
        <p:nvSpPr>
          <p:cNvPr name="TextBox 3" id="3"/>
          <p:cNvSpPr txBox="true"/>
          <p:nvPr/>
        </p:nvSpPr>
        <p:spPr>
          <a:xfrm rot="0">
            <a:off x="3080597" y="1822668"/>
            <a:ext cx="10596159" cy="6278842"/>
          </a:xfrm>
          <a:prstGeom prst="rect">
            <a:avLst/>
          </a:prstGeom>
        </p:spPr>
        <p:txBody>
          <a:bodyPr anchor="t" rtlCol="false" tIns="0" lIns="0" bIns="0" rIns="0">
            <a:spAutoFit/>
          </a:bodyPr>
          <a:lstStyle/>
          <a:p>
            <a:pPr algn="just" marL="510061" indent="-255031" lvl="1">
              <a:lnSpc>
                <a:spcPts val="2754"/>
              </a:lnSpc>
              <a:spcBef>
                <a:spcPct val="0"/>
              </a:spcBef>
              <a:buFont typeface="Arial"/>
              <a:buChar char="•"/>
            </a:pPr>
            <a:r>
              <a:rPr lang="en-US" sz="2362" strike="noStrike" u="none">
                <a:solidFill>
                  <a:srgbClr val="000000"/>
                </a:solidFill>
                <a:latin typeface="Tahoma"/>
                <a:ea typeface="Tahoma"/>
                <a:cs typeface="Tahoma"/>
                <a:sym typeface="Tahoma"/>
              </a:rPr>
              <a:t>El fortalecimiento del control y seguimiento operativo, especialmente en la supervisión del servicio y la ejecución de las consignas.</a:t>
            </a:r>
          </a:p>
          <a:p>
            <a:pPr algn="just">
              <a:lnSpc>
                <a:spcPts val="2754"/>
              </a:lnSpc>
              <a:spcBef>
                <a:spcPct val="0"/>
              </a:spcBef>
            </a:pPr>
          </a:p>
          <a:p>
            <a:pPr algn="just" marL="510061" indent="-255031" lvl="1">
              <a:lnSpc>
                <a:spcPts val="2754"/>
              </a:lnSpc>
              <a:spcBef>
                <a:spcPct val="0"/>
              </a:spcBef>
              <a:buFont typeface="Arial"/>
              <a:buChar char="•"/>
            </a:pPr>
            <a:r>
              <a:rPr lang="en-US" sz="2362" strike="noStrike" u="none">
                <a:solidFill>
                  <a:srgbClr val="000000"/>
                </a:solidFill>
                <a:latin typeface="Tahoma"/>
                <a:ea typeface="Tahoma"/>
                <a:cs typeface="Tahoma"/>
                <a:sym typeface="Tahoma"/>
              </a:rPr>
              <a:t>La mejora en la gestión de incidentes, no conformidades y acciones correctivas, asegurando análisis adecuados y cierre oportuno.</a:t>
            </a:r>
          </a:p>
          <a:p>
            <a:pPr algn="just">
              <a:lnSpc>
                <a:spcPts val="2754"/>
              </a:lnSpc>
              <a:spcBef>
                <a:spcPct val="0"/>
              </a:spcBef>
            </a:pPr>
          </a:p>
          <a:p>
            <a:pPr algn="just" marL="510061" indent="-255031" lvl="1">
              <a:lnSpc>
                <a:spcPts val="2754"/>
              </a:lnSpc>
              <a:spcBef>
                <a:spcPct val="0"/>
              </a:spcBef>
              <a:buFont typeface="Arial"/>
              <a:buChar char="•"/>
            </a:pPr>
            <a:r>
              <a:rPr lang="en-US" sz="2362" strike="noStrike" u="none">
                <a:solidFill>
                  <a:srgbClr val="000000"/>
                </a:solidFill>
                <a:latin typeface="Tahoma"/>
                <a:ea typeface="Tahoma"/>
                <a:cs typeface="Tahoma"/>
                <a:sym typeface="Tahoma"/>
              </a:rPr>
              <a:t>El refuerzo de la gestión del riesgo, mediante el ajuste de controles en procesos y puestos críticos.</a:t>
            </a:r>
          </a:p>
          <a:p>
            <a:pPr algn="just">
              <a:lnSpc>
                <a:spcPts val="2754"/>
              </a:lnSpc>
              <a:spcBef>
                <a:spcPct val="0"/>
              </a:spcBef>
            </a:pPr>
          </a:p>
          <a:p>
            <a:pPr algn="just" marL="510061" indent="-255031" lvl="1">
              <a:lnSpc>
                <a:spcPts val="2754"/>
              </a:lnSpc>
              <a:spcBef>
                <a:spcPct val="0"/>
              </a:spcBef>
              <a:buFont typeface="Arial"/>
              <a:buChar char="•"/>
            </a:pPr>
            <a:r>
              <a:rPr lang="en-US" sz="2362" strike="noStrike" u="none">
                <a:solidFill>
                  <a:srgbClr val="000000"/>
                </a:solidFill>
                <a:latin typeface="Tahoma"/>
                <a:ea typeface="Tahoma"/>
                <a:cs typeface="Tahoma"/>
                <a:sym typeface="Tahoma"/>
              </a:rPr>
              <a:t>El fortalecimiento de la gestión de proveedores y terceros, garantizando el cumplimiento de los requisitos de calidad, seguridad y cadena de suministro.</a:t>
            </a:r>
          </a:p>
          <a:p>
            <a:pPr algn="just">
              <a:lnSpc>
                <a:spcPts val="2754"/>
              </a:lnSpc>
              <a:spcBef>
                <a:spcPct val="0"/>
              </a:spcBef>
            </a:pPr>
          </a:p>
          <a:p>
            <a:pPr algn="just" marL="510061" indent="-255031" lvl="1">
              <a:lnSpc>
                <a:spcPts val="2754"/>
              </a:lnSpc>
              <a:spcBef>
                <a:spcPct val="0"/>
              </a:spcBef>
              <a:buFont typeface="Arial"/>
              <a:buChar char="•"/>
            </a:pPr>
            <a:r>
              <a:rPr lang="en-US" sz="2362" strike="noStrike" u="none">
                <a:solidFill>
                  <a:srgbClr val="000000"/>
                </a:solidFill>
                <a:latin typeface="Tahoma"/>
                <a:ea typeface="Tahoma"/>
                <a:cs typeface="Tahoma"/>
                <a:sym typeface="Tahoma"/>
              </a:rPr>
              <a:t>La mejora en la documentación, trazabilidad y uso de la información, como soporte para la toma de decisiones.</a:t>
            </a:r>
          </a:p>
          <a:p>
            <a:pPr algn="just">
              <a:lnSpc>
                <a:spcPts val="2754"/>
              </a:lnSpc>
              <a:spcBef>
                <a:spcPct val="0"/>
              </a:spcBef>
            </a:pPr>
          </a:p>
          <a:p>
            <a:pPr algn="just" marL="510061" indent="-255031" lvl="1">
              <a:lnSpc>
                <a:spcPts val="2754"/>
              </a:lnSpc>
              <a:spcBef>
                <a:spcPct val="0"/>
              </a:spcBef>
              <a:buFont typeface="Arial"/>
              <a:buChar char="•"/>
            </a:pPr>
            <a:r>
              <a:rPr lang="en-US" sz="2362" strike="noStrike" u="none">
                <a:solidFill>
                  <a:srgbClr val="000000"/>
                </a:solidFill>
                <a:latin typeface="Tahoma"/>
                <a:ea typeface="Tahoma"/>
                <a:cs typeface="Tahoma"/>
                <a:sym typeface="Tahoma"/>
              </a:rPr>
              <a:t>El fortalecimiento de la competencia y capacitación del personal, alineada con los riesgos y necesidades operativas identificadas.</a:t>
            </a:r>
          </a:p>
        </p:txBody>
      </p:sp>
      <p:grpSp>
        <p:nvGrpSpPr>
          <p:cNvPr name="Group 4" id="4"/>
          <p:cNvGrpSpPr/>
          <p:nvPr/>
        </p:nvGrpSpPr>
        <p:grpSpPr>
          <a:xfrm rot="0">
            <a:off x="0" y="9501749"/>
            <a:ext cx="18288000" cy="785498"/>
            <a:chOff x="0" y="0"/>
            <a:chExt cx="24384000" cy="1047331"/>
          </a:xfrm>
        </p:grpSpPr>
        <p:sp>
          <p:nvSpPr>
            <p:cNvPr name="Freeform 5" id="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6" id="6"/>
          <p:cNvGrpSpPr/>
          <p:nvPr/>
        </p:nvGrpSpPr>
        <p:grpSpPr>
          <a:xfrm rot="0">
            <a:off x="-304800" y="-482717"/>
            <a:ext cx="2728093" cy="1899533"/>
            <a:chOff x="0" y="0"/>
            <a:chExt cx="3637458" cy="2532710"/>
          </a:xfrm>
        </p:grpSpPr>
        <p:sp>
          <p:nvSpPr>
            <p:cNvPr name="Freeform 7" id="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8" id="8"/>
          <p:cNvGrpSpPr/>
          <p:nvPr/>
        </p:nvGrpSpPr>
        <p:grpSpPr>
          <a:xfrm rot="0">
            <a:off x="-33176" y="-62465"/>
            <a:ext cx="1933575" cy="1809750"/>
            <a:chOff x="0" y="0"/>
            <a:chExt cx="2578100" cy="2413000"/>
          </a:xfrm>
        </p:grpSpPr>
        <p:sp>
          <p:nvSpPr>
            <p:cNvPr name="Freeform 9" id="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0" id="1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1" id="1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932578" y="469282"/>
            <a:ext cx="8987483" cy="767442"/>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10. CUALQUIER NECESIDAD DE CAMBIO EN EL SISTEMA </a:t>
            </a:r>
            <a:r>
              <a:rPr lang="en-US" sz="2803" b="true">
                <a:solidFill>
                  <a:srgbClr val="000000"/>
                </a:solidFill>
                <a:latin typeface="Tahoma Bold"/>
                <a:ea typeface="Tahoma Bold"/>
                <a:cs typeface="Tahoma Bold"/>
                <a:sym typeface="Tahoma Bold"/>
              </a:rPr>
              <a:t>DE GESTIÓN INTEGRAL</a:t>
            </a:r>
          </a:p>
        </p:txBody>
      </p:sp>
      <p:sp>
        <p:nvSpPr>
          <p:cNvPr name="TextBox 3" id="3"/>
          <p:cNvSpPr txBox="true"/>
          <p:nvPr/>
        </p:nvSpPr>
        <p:spPr>
          <a:xfrm rot="0">
            <a:off x="2859371" y="1813971"/>
            <a:ext cx="11270720" cy="6749698"/>
          </a:xfrm>
          <a:prstGeom prst="rect">
            <a:avLst/>
          </a:prstGeom>
        </p:spPr>
        <p:txBody>
          <a:bodyPr anchor="t" rtlCol="false" tIns="0" lIns="0" bIns="0" rIns="0">
            <a:spAutoFit/>
          </a:bodyPr>
          <a:lstStyle/>
          <a:p>
            <a:pPr algn="just">
              <a:lnSpc>
                <a:spcPts val="2262"/>
              </a:lnSpc>
              <a:spcBef>
                <a:spcPct val="0"/>
              </a:spcBef>
            </a:pPr>
            <a:r>
              <a:rPr lang="en-US" sz="1940" strike="noStrike" u="none">
                <a:solidFill>
                  <a:srgbClr val="000000"/>
                </a:solidFill>
                <a:latin typeface="Tahoma"/>
                <a:ea typeface="Tahoma"/>
                <a:cs typeface="Tahoma"/>
                <a:sym typeface="Tahoma"/>
              </a:rPr>
              <a:t>Como resultado del análisis realizado en la Revisión por la Dirección y en atención a las oportunidades de mejora identificadas, Se evaluó la necesidad de realizar cambios en el Sistema de Gestión Integral, considerando los resultados del desempeño del sistema, los hallazgos de auditorías internas y externas, la gestión de riesgos, los incidentes reportados, los cambios en el contexto interno y externo, y los requisitos normativos aplicables.</a:t>
            </a:r>
          </a:p>
          <a:p>
            <a:pPr algn="just">
              <a:lnSpc>
                <a:spcPts val="2262"/>
              </a:lnSpc>
              <a:spcBef>
                <a:spcPct val="0"/>
              </a:spcBef>
            </a:pPr>
          </a:p>
          <a:p>
            <a:pPr algn="just">
              <a:lnSpc>
                <a:spcPts val="2262"/>
              </a:lnSpc>
              <a:spcBef>
                <a:spcPct val="0"/>
              </a:spcBef>
            </a:pPr>
            <a:r>
              <a:rPr lang="en-US" sz="1940" strike="noStrike" u="none">
                <a:solidFill>
                  <a:srgbClr val="000000"/>
                </a:solidFill>
                <a:latin typeface="Tahoma"/>
                <a:ea typeface="Tahoma"/>
                <a:cs typeface="Tahoma"/>
                <a:sym typeface="Tahoma"/>
              </a:rPr>
              <a:t>A partir de esta evaluación, la Alta Dirección determinó que el Sistema de Gestión Integral continúa siendo adecuado, pertinente y eficaz para el cumplimiento de los objetivos estratégicos de la organización. No obstante, se identificó la necesidad de implementar cambios controlados y específicos, orientados a fortalecer la eficacia del sistema y asegurar su alineación permanente con los requisitos de ISO 9001, ISO 18788 y BASC.</a:t>
            </a:r>
          </a:p>
          <a:p>
            <a:pPr algn="just">
              <a:lnSpc>
                <a:spcPts val="2262"/>
              </a:lnSpc>
              <a:spcBef>
                <a:spcPct val="0"/>
              </a:spcBef>
            </a:pPr>
          </a:p>
          <a:p>
            <a:pPr algn="just">
              <a:lnSpc>
                <a:spcPts val="2262"/>
              </a:lnSpc>
              <a:spcBef>
                <a:spcPct val="0"/>
              </a:spcBef>
            </a:pPr>
            <a:r>
              <a:rPr lang="en-US" sz="1940" strike="noStrike" u="none">
                <a:solidFill>
                  <a:srgbClr val="000000"/>
                </a:solidFill>
                <a:latin typeface="Tahoma"/>
                <a:ea typeface="Tahoma"/>
                <a:cs typeface="Tahoma"/>
                <a:sym typeface="Tahoma"/>
              </a:rPr>
              <a:t>De manera general, los cambios requeridos en el Sistema de Gestión Integral se enfocan en:</a:t>
            </a:r>
          </a:p>
          <a:p>
            <a:pPr algn="just">
              <a:lnSpc>
                <a:spcPts val="2262"/>
              </a:lnSpc>
              <a:spcBef>
                <a:spcPct val="0"/>
              </a:spcBef>
            </a:pP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Ajustes en la estructura y funcionamiento del sistema, con el fin de mejorar la coordinación entre procesos, clarificar responsabilidades y fortalecer la toma de decisiones.</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Actualización de lineamientos, políticas y objetivos, asegurando su coherencia con el contexto organizacional, los riesgos identificados y las expectativas de las partes interesadas.</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Mejoras en los mecanismos de seguimiento, medición y análisis del desempeño, fortaleciendo el uso de indicadores como herramienta de control y gestión.</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Fortalecimiento de la integración entre los sistemas de gestión (calidad, operaciones de seguridad y cadena de suministro), garantizando un enfoque coherente y transversal.</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Ajustes en la gestión del riesgo, asegurando que los cambios del entorno y las lecciones aprendidas de incidentes y auditorías se reflejen oportunamente en el sistema.</a:t>
            </a:r>
          </a:p>
        </p:txBody>
      </p:sp>
      <p:grpSp>
        <p:nvGrpSpPr>
          <p:cNvPr name="Group 4" id="4"/>
          <p:cNvGrpSpPr/>
          <p:nvPr/>
        </p:nvGrpSpPr>
        <p:grpSpPr>
          <a:xfrm rot="0">
            <a:off x="0" y="9501749"/>
            <a:ext cx="18288000" cy="785498"/>
            <a:chOff x="0" y="0"/>
            <a:chExt cx="24384000" cy="1047331"/>
          </a:xfrm>
        </p:grpSpPr>
        <p:sp>
          <p:nvSpPr>
            <p:cNvPr name="Freeform 5" id="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6" id="6"/>
          <p:cNvGrpSpPr/>
          <p:nvPr/>
        </p:nvGrpSpPr>
        <p:grpSpPr>
          <a:xfrm rot="0">
            <a:off x="-304800" y="-482717"/>
            <a:ext cx="2728093" cy="1899533"/>
            <a:chOff x="0" y="0"/>
            <a:chExt cx="3637458" cy="2532710"/>
          </a:xfrm>
        </p:grpSpPr>
        <p:sp>
          <p:nvSpPr>
            <p:cNvPr name="Freeform 7" id="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8" id="8"/>
          <p:cNvGrpSpPr/>
          <p:nvPr/>
        </p:nvGrpSpPr>
        <p:grpSpPr>
          <a:xfrm rot="0">
            <a:off x="-33176" y="-62465"/>
            <a:ext cx="1933575" cy="1809750"/>
            <a:chOff x="0" y="0"/>
            <a:chExt cx="2578100" cy="2413000"/>
          </a:xfrm>
        </p:grpSpPr>
        <p:sp>
          <p:nvSpPr>
            <p:cNvPr name="Freeform 9" id="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0" id="1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1" id="1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932578" y="469282"/>
            <a:ext cx="8987483" cy="1892583"/>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11. MODIFICACIÓN DE LOS PROCEDIMIENTOS Y CONTROLES QUE AFECTEN A LOS RIESGOS, SEGÚN SEA NECESARIO PARA RESPON</a:t>
            </a:r>
            <a:r>
              <a:rPr lang="en-US" sz="2803" b="true">
                <a:solidFill>
                  <a:srgbClr val="000000"/>
                </a:solidFill>
                <a:latin typeface="Tahoma Bold"/>
                <a:ea typeface="Tahoma Bold"/>
                <a:cs typeface="Tahoma Bold"/>
                <a:sym typeface="Tahoma Bold"/>
              </a:rPr>
              <a:t>DER A EVENTOS INTERNOS O EXTERNOS QUE PUEDAN AFECTAR SGOS</a:t>
            </a:r>
          </a:p>
        </p:txBody>
      </p:sp>
      <p:sp>
        <p:nvSpPr>
          <p:cNvPr name="TextBox 3" id="3"/>
          <p:cNvSpPr txBox="true"/>
          <p:nvPr/>
        </p:nvSpPr>
        <p:spPr>
          <a:xfrm rot="0">
            <a:off x="3314700" y="2730737"/>
            <a:ext cx="11017760" cy="5905843"/>
          </a:xfrm>
          <a:prstGeom prst="rect">
            <a:avLst/>
          </a:prstGeom>
        </p:spPr>
        <p:txBody>
          <a:bodyPr anchor="t" rtlCol="false" tIns="0" lIns="0" bIns="0" rIns="0">
            <a:spAutoFit/>
          </a:bodyPr>
          <a:lstStyle/>
          <a:p>
            <a:pPr algn="just">
              <a:lnSpc>
                <a:spcPts val="2262"/>
              </a:lnSpc>
              <a:spcBef>
                <a:spcPct val="0"/>
              </a:spcBef>
            </a:pPr>
            <a:r>
              <a:rPr lang="en-US" sz="1940" strike="noStrike" u="none">
                <a:solidFill>
                  <a:srgbClr val="000000"/>
                </a:solidFill>
                <a:latin typeface="Tahoma"/>
                <a:ea typeface="Tahoma"/>
                <a:cs typeface="Tahoma"/>
                <a:sym typeface="Tahoma"/>
              </a:rPr>
              <a:t>Durante el periodo evaluado, se confirmó que las modificaciones realizadas o requeridas en los procedimientos y controles se originan exclusivamente de eventos internos o externos verificados, tales como cambios normativos, ajustes contractuales, eventos operativos, incidentes de seguridad, resultados de pruebas de vulnerabilidad y requerimientos específicos de clientes o autoridades competentes.</a:t>
            </a:r>
          </a:p>
          <a:p>
            <a:pPr algn="just">
              <a:lnSpc>
                <a:spcPts val="2262"/>
              </a:lnSpc>
              <a:spcBef>
                <a:spcPct val="0"/>
              </a:spcBef>
            </a:pPr>
          </a:p>
          <a:p>
            <a:pPr algn="just">
              <a:lnSpc>
                <a:spcPts val="2262"/>
              </a:lnSpc>
              <a:spcBef>
                <a:spcPct val="0"/>
              </a:spcBef>
            </a:pPr>
            <a:r>
              <a:rPr lang="en-US" sz="1940" strike="noStrike" u="none">
                <a:solidFill>
                  <a:srgbClr val="000000"/>
                </a:solidFill>
                <a:latin typeface="Tahoma"/>
                <a:ea typeface="Tahoma"/>
                <a:cs typeface="Tahoma"/>
                <a:sym typeface="Tahoma"/>
              </a:rPr>
              <a:t>La Dirección constató que, previo a la implementación de cualquier modificación:</a:t>
            </a:r>
          </a:p>
          <a:p>
            <a:pPr algn="just">
              <a:lnSpc>
                <a:spcPts val="2262"/>
              </a:lnSpc>
              <a:spcBef>
                <a:spcPct val="0"/>
              </a:spcBef>
            </a:pP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Se realiza una evaluación del impacto en los riesgos, considerando amenazas, vulnerabilidades y consecuencias.</a:t>
            </a:r>
          </a:p>
          <a:p>
            <a:pPr algn="just">
              <a:lnSpc>
                <a:spcPts val="2262"/>
              </a:lnSpc>
              <a:spcBef>
                <a:spcPct val="0"/>
              </a:spcBef>
            </a:pP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Se verifica la compatibilidad de los cambios con los principios de legalidad, derechos humanos, uso proporcional de la fuerza y prevención de actividades ilícitas.</a:t>
            </a:r>
          </a:p>
          <a:p>
            <a:pPr algn="just">
              <a:lnSpc>
                <a:spcPts val="2262"/>
              </a:lnSpc>
              <a:spcBef>
                <a:spcPct val="0"/>
              </a:spcBef>
            </a:pP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Se asegura la autorización formal de los cambios por los responsables definidos.</a:t>
            </a:r>
          </a:p>
          <a:p>
            <a:pPr algn="just">
              <a:lnSpc>
                <a:spcPts val="2262"/>
              </a:lnSpc>
              <a:spcBef>
                <a:spcPct val="0"/>
              </a:spcBef>
            </a:pP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Se controla la actualización de la información documentada, evitando el uso de versiones obsoletas.</a:t>
            </a:r>
          </a:p>
          <a:p>
            <a:pPr algn="just">
              <a:lnSpc>
                <a:spcPts val="2262"/>
              </a:lnSpc>
              <a:spcBef>
                <a:spcPct val="0"/>
              </a:spcBef>
            </a:pP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Se comunica el cambio al personal involucrado y se verifica su comprensión y aplicación en la operación.</a:t>
            </a:r>
          </a:p>
        </p:txBody>
      </p:sp>
      <p:grpSp>
        <p:nvGrpSpPr>
          <p:cNvPr name="Group 4" id="4"/>
          <p:cNvGrpSpPr/>
          <p:nvPr/>
        </p:nvGrpSpPr>
        <p:grpSpPr>
          <a:xfrm rot="0">
            <a:off x="0" y="9501749"/>
            <a:ext cx="18288000" cy="785498"/>
            <a:chOff x="0" y="0"/>
            <a:chExt cx="24384000" cy="1047331"/>
          </a:xfrm>
        </p:grpSpPr>
        <p:sp>
          <p:nvSpPr>
            <p:cNvPr name="Freeform 5" id="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6" id="6"/>
          <p:cNvGrpSpPr/>
          <p:nvPr/>
        </p:nvGrpSpPr>
        <p:grpSpPr>
          <a:xfrm rot="0">
            <a:off x="-304800" y="-482717"/>
            <a:ext cx="2728093" cy="1899533"/>
            <a:chOff x="0" y="0"/>
            <a:chExt cx="3637458" cy="2532710"/>
          </a:xfrm>
        </p:grpSpPr>
        <p:sp>
          <p:nvSpPr>
            <p:cNvPr name="Freeform 7" id="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8" id="8"/>
          <p:cNvGrpSpPr/>
          <p:nvPr/>
        </p:nvGrpSpPr>
        <p:grpSpPr>
          <a:xfrm rot="0">
            <a:off x="-33176" y="-62465"/>
            <a:ext cx="1933575" cy="1809750"/>
            <a:chOff x="0" y="0"/>
            <a:chExt cx="2578100" cy="2413000"/>
          </a:xfrm>
        </p:grpSpPr>
        <p:sp>
          <p:nvSpPr>
            <p:cNvPr name="Freeform 9" id="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0" id="1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1" id="1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932578" y="469282"/>
            <a:ext cx="8987483" cy="392395"/>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12. NECESIDA</a:t>
            </a:r>
            <a:r>
              <a:rPr lang="en-US" sz="2803" b="true">
                <a:solidFill>
                  <a:srgbClr val="000000"/>
                </a:solidFill>
                <a:latin typeface="Tahoma Bold"/>
                <a:ea typeface="Tahoma Bold"/>
                <a:cs typeface="Tahoma Bold"/>
                <a:sym typeface="Tahoma Bold"/>
              </a:rPr>
              <a:t>DES DE RECURSOS</a:t>
            </a:r>
          </a:p>
        </p:txBody>
      </p:sp>
      <p:sp>
        <p:nvSpPr>
          <p:cNvPr name="TextBox 3" id="3"/>
          <p:cNvSpPr txBox="true"/>
          <p:nvPr/>
        </p:nvSpPr>
        <p:spPr>
          <a:xfrm rot="0">
            <a:off x="2783486" y="1038225"/>
            <a:ext cx="12721028" cy="8999980"/>
          </a:xfrm>
          <a:prstGeom prst="rect">
            <a:avLst/>
          </a:prstGeom>
        </p:spPr>
        <p:txBody>
          <a:bodyPr anchor="t" rtlCol="false" tIns="0" lIns="0" bIns="0" rIns="0">
            <a:spAutoFit/>
          </a:bodyPr>
          <a:lstStyle/>
          <a:p>
            <a:pPr algn="just">
              <a:lnSpc>
                <a:spcPts val="2262"/>
              </a:lnSpc>
              <a:spcBef>
                <a:spcPct val="0"/>
              </a:spcBef>
            </a:pPr>
            <a:r>
              <a:rPr lang="en-US" sz="1940">
                <a:solidFill>
                  <a:srgbClr val="000000"/>
                </a:solidFill>
                <a:latin typeface="Tahoma"/>
                <a:ea typeface="Tahoma"/>
                <a:cs typeface="Tahoma"/>
                <a:sym typeface="Tahoma"/>
              </a:rPr>
              <a:t>S</a:t>
            </a:r>
            <a:r>
              <a:rPr lang="en-US" sz="1940" strike="noStrike" u="none">
                <a:solidFill>
                  <a:srgbClr val="000000"/>
                </a:solidFill>
                <a:latin typeface="Tahoma"/>
                <a:ea typeface="Tahoma"/>
                <a:cs typeface="Tahoma"/>
                <a:sym typeface="Tahoma"/>
              </a:rPr>
              <a:t>e evaluaron las necesidades de recursos requeridas para asegurar la implementación efectiva, el mantenimiento y la mejora del Sistema Integrado de Gestión, incluyendo el Sistema de Gestión de la Calidad, el Sistema de Gestión de Operaciones de Seguridad (SGOS) y el Sistema de Seguridad para la Cadena de Suministro – BASC.</a:t>
            </a:r>
          </a:p>
          <a:p>
            <a:pPr algn="just">
              <a:lnSpc>
                <a:spcPts val="2262"/>
              </a:lnSpc>
              <a:spcBef>
                <a:spcPct val="0"/>
              </a:spcBef>
            </a:pPr>
          </a:p>
          <a:p>
            <a:pPr algn="just">
              <a:lnSpc>
                <a:spcPts val="2262"/>
              </a:lnSpc>
              <a:spcBef>
                <a:spcPct val="0"/>
              </a:spcBef>
            </a:pPr>
            <a:r>
              <a:rPr lang="en-US" sz="1940" strike="noStrike" u="none">
                <a:solidFill>
                  <a:srgbClr val="000000"/>
                </a:solidFill>
                <a:latin typeface="Tahoma"/>
                <a:ea typeface="Tahoma"/>
                <a:cs typeface="Tahoma"/>
                <a:sym typeface="Tahoma"/>
              </a:rPr>
              <a:t>La evaluación de necesidades de recursos consideró los resultados del desempeño del sistema, los hallazgos de auditorías internas y externas, la gestión de riesgos, los incidentes reportados, los cambios normativos y contractuales, así como las exigencias operativas derivadas del contexto interno y externo de la organización.</a:t>
            </a:r>
          </a:p>
          <a:p>
            <a:pPr algn="just">
              <a:lnSpc>
                <a:spcPts val="2262"/>
              </a:lnSpc>
              <a:spcBef>
                <a:spcPct val="0"/>
              </a:spcBef>
            </a:pPr>
          </a:p>
          <a:p>
            <a:pPr algn="just">
              <a:lnSpc>
                <a:spcPts val="2262"/>
              </a:lnSpc>
              <a:spcBef>
                <a:spcPct val="0"/>
              </a:spcBef>
            </a:pPr>
            <a:r>
              <a:rPr lang="en-US" sz="1940" strike="noStrike" u="none">
                <a:solidFill>
                  <a:srgbClr val="000000"/>
                </a:solidFill>
                <a:latin typeface="Tahoma"/>
                <a:ea typeface="Tahoma"/>
                <a:cs typeface="Tahoma"/>
                <a:sym typeface="Tahoma"/>
              </a:rPr>
              <a:t>Como resultado de este análisis, la Alta Dirección determinó la necesidad de disponer y/o fortalecer los siguientes recursos:</a:t>
            </a:r>
          </a:p>
          <a:p>
            <a:pPr algn="just">
              <a:lnSpc>
                <a:spcPts val="2262"/>
              </a:lnSpc>
              <a:spcBef>
                <a:spcPct val="0"/>
              </a:spcBef>
            </a:pP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Disponibilidad de personal competente y suficiente para la ejecución, supervisión y control de las operaciones.</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Fortalecimiento de los perfiles, roles y responsabilidades, asegurando claridad en la gestión del sistema.</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Asignación de recursos para capacitación y entrenamiento, especialmente en supervisión operativa, gestión del riesgo, derechos humanos, uso de la fuerza, calidad del servicio y controles BASC.</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Asignación de presupuesto específico para la implementación de acciones derivadas de la Revisión por la Dirección.</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Recursos destinados a auditorías internas y externas, asesorías especializadas y evaluaciones</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Presupuesto para formación, dotación y bienestar del personal.</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Fortalecimiento de herramientas tecnológicas para el control operativo, seguimiento a supervisiones, gestión documental y análisis de información.</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Recursos para sistemas de comunicación, monitoreo y registro, garantizando trazabilidad y disponibilidad de la información.</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Actualización y mantenimiento de plataformas relacionadas con controles BASC y gestión de la cadena de suministro.</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Adecuación y mantenimiento de infraestructura física necesaria para la prestación del servicio y el funcionamiento del sistema.</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Dotación de equipos, elementos de seguridad y medios logísticos requeridos para las operaciones de seguridad.</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Recursos para el adecuado almacenamiento y protección de la información y activos críticos.</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Recursos para el seguimiento, medición y análisis del desempeño del sistema.</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Asignación de tiempo y recursos para la gestión de acciones correctivas, preventivas y de mejora.</a:t>
            </a: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Recursos para actividades de comunicación, sensibilización y participación del personal.</a:t>
            </a:r>
          </a:p>
        </p:txBody>
      </p:sp>
      <p:grpSp>
        <p:nvGrpSpPr>
          <p:cNvPr name="Group 4" id="4"/>
          <p:cNvGrpSpPr/>
          <p:nvPr/>
        </p:nvGrpSpPr>
        <p:grpSpPr>
          <a:xfrm rot="0">
            <a:off x="0" y="9501749"/>
            <a:ext cx="18288000" cy="785498"/>
            <a:chOff x="0" y="0"/>
            <a:chExt cx="24384000" cy="1047331"/>
          </a:xfrm>
        </p:grpSpPr>
        <p:sp>
          <p:nvSpPr>
            <p:cNvPr name="Freeform 5" id="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6" id="6"/>
          <p:cNvGrpSpPr/>
          <p:nvPr/>
        </p:nvGrpSpPr>
        <p:grpSpPr>
          <a:xfrm rot="0">
            <a:off x="-304800" y="-482717"/>
            <a:ext cx="2728093" cy="1899533"/>
            <a:chOff x="0" y="0"/>
            <a:chExt cx="3637458" cy="2532710"/>
          </a:xfrm>
        </p:grpSpPr>
        <p:sp>
          <p:nvSpPr>
            <p:cNvPr name="Freeform 7" id="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8" id="8"/>
          <p:cNvGrpSpPr/>
          <p:nvPr/>
        </p:nvGrpSpPr>
        <p:grpSpPr>
          <a:xfrm rot="0">
            <a:off x="-33176" y="-62465"/>
            <a:ext cx="1933575" cy="1809750"/>
            <a:chOff x="0" y="0"/>
            <a:chExt cx="2578100" cy="2413000"/>
          </a:xfrm>
        </p:grpSpPr>
        <p:sp>
          <p:nvSpPr>
            <p:cNvPr name="Freeform 9" id="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0" id="1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1" id="1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898850" y="351234"/>
            <a:ext cx="8987483" cy="1142489"/>
          </a:xfrm>
          <a:prstGeom prst="rect">
            <a:avLst/>
          </a:prstGeom>
        </p:spPr>
        <p:txBody>
          <a:bodyPr anchor="t" rtlCol="false" tIns="0" lIns="0" bIns="0" rIns="0">
            <a:spAutoFit/>
          </a:bodyPr>
          <a:lstStyle/>
          <a:p>
            <a:pPr algn="ctr">
              <a:lnSpc>
                <a:spcPts val="3002"/>
              </a:lnSpc>
            </a:pPr>
            <a:r>
              <a:rPr lang="en-US" sz="2803" b="true">
                <a:solidFill>
                  <a:srgbClr val="000000"/>
                </a:solidFill>
                <a:latin typeface="Tahoma Bold"/>
                <a:ea typeface="Tahoma Bold"/>
                <a:cs typeface="Tahoma Bold"/>
                <a:sym typeface="Tahoma Bold"/>
              </a:rPr>
              <a:t>13. CONCLUSIONES SOBRE LA EFICACIA Y</a:t>
            </a:r>
            <a:r>
              <a:rPr lang="en-US" sz="2803" b="true">
                <a:solidFill>
                  <a:srgbClr val="000000"/>
                </a:solidFill>
                <a:latin typeface="Tahoma Bold"/>
                <a:ea typeface="Tahoma Bold"/>
                <a:cs typeface="Tahoma Bold"/>
                <a:sym typeface="Tahoma Bold"/>
              </a:rPr>
              <a:t> LAS DECISIONES RELACIONADAS A LA MEJORA CONTINUA. </a:t>
            </a:r>
          </a:p>
        </p:txBody>
      </p:sp>
      <p:sp>
        <p:nvSpPr>
          <p:cNvPr name="TextBox 3" id="3"/>
          <p:cNvSpPr txBox="true"/>
          <p:nvPr/>
        </p:nvSpPr>
        <p:spPr>
          <a:xfrm rot="0">
            <a:off x="2831627" y="1948883"/>
            <a:ext cx="11290802" cy="6187128"/>
          </a:xfrm>
          <a:prstGeom prst="rect">
            <a:avLst/>
          </a:prstGeom>
        </p:spPr>
        <p:txBody>
          <a:bodyPr anchor="t" rtlCol="false" tIns="0" lIns="0" bIns="0" rIns="0">
            <a:spAutoFit/>
          </a:bodyPr>
          <a:lstStyle/>
          <a:p>
            <a:pPr algn="just">
              <a:lnSpc>
                <a:spcPts val="2262"/>
              </a:lnSpc>
              <a:spcBef>
                <a:spcPct val="0"/>
              </a:spcBef>
            </a:pPr>
            <a:r>
              <a:rPr lang="en-US" sz="1940" strike="noStrike" u="none">
                <a:solidFill>
                  <a:srgbClr val="000000"/>
                </a:solidFill>
                <a:latin typeface="Tahoma"/>
                <a:ea typeface="Tahoma"/>
                <a:cs typeface="Tahoma"/>
                <a:sym typeface="Tahoma"/>
              </a:rPr>
              <a:t>Con base en los resultados obtenidos durante la Revisión por la Dirección, la Alta Dirección evaluó de manera integral la eficacia del Sistema Integrado de Gestión, considerando el desempeño del Sistema de Gestión de la Calidad, del Sistema de Gestión de Operaciones de Seguridad (SGOS) y del Sistema de Seguridad para la Cadena de Suministro – BASC.</a:t>
            </a:r>
          </a:p>
          <a:p>
            <a:pPr algn="just">
              <a:lnSpc>
                <a:spcPts val="2262"/>
              </a:lnSpc>
              <a:spcBef>
                <a:spcPct val="0"/>
              </a:spcBef>
            </a:pPr>
          </a:p>
          <a:p>
            <a:pPr algn="just">
              <a:lnSpc>
                <a:spcPts val="2262"/>
              </a:lnSpc>
              <a:spcBef>
                <a:spcPct val="0"/>
              </a:spcBef>
            </a:pPr>
            <a:r>
              <a:rPr lang="en-US" sz="1940" strike="noStrike" u="none">
                <a:solidFill>
                  <a:srgbClr val="000000"/>
                </a:solidFill>
                <a:latin typeface="Tahoma"/>
                <a:ea typeface="Tahoma"/>
                <a:cs typeface="Tahoma"/>
                <a:sym typeface="Tahoma"/>
              </a:rPr>
              <a:t>Del análisis de los indicadores de desempeño, los resultados de auditorías internas y externas, la gestión de riesgos, los incidentes reportados, la retroalimentación de clientes y partes interesadas, así como el grado de cumplimiento de los requisitos legales y normativos aplicables, se concluye que el Sistema Integrado de Gestión es adecuado, eficaz y coherente con la estrategia organizacional y con los requisitos de ISO 9001, ISO 18788 y BASC.</a:t>
            </a:r>
          </a:p>
          <a:p>
            <a:pPr algn="just">
              <a:lnSpc>
                <a:spcPts val="2262"/>
              </a:lnSpc>
              <a:spcBef>
                <a:spcPct val="0"/>
              </a:spcBef>
            </a:pPr>
          </a:p>
          <a:p>
            <a:pPr algn="just">
              <a:lnSpc>
                <a:spcPts val="2262"/>
              </a:lnSpc>
              <a:spcBef>
                <a:spcPct val="0"/>
              </a:spcBef>
            </a:pPr>
            <a:r>
              <a:rPr lang="en-US" sz="1940" strike="noStrike" u="none">
                <a:solidFill>
                  <a:srgbClr val="000000"/>
                </a:solidFill>
                <a:latin typeface="Tahoma"/>
                <a:ea typeface="Tahoma"/>
                <a:cs typeface="Tahoma"/>
                <a:sym typeface="Tahoma"/>
              </a:rPr>
              <a:t>La Alta Dirección determina que:</a:t>
            </a:r>
          </a:p>
          <a:p>
            <a:pPr algn="just">
              <a:lnSpc>
                <a:spcPts val="2262"/>
              </a:lnSpc>
              <a:spcBef>
                <a:spcPct val="0"/>
              </a:spcBef>
            </a:pP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Los procesos y controles implementados permiten gestionar de manera efectiva los riesgos, asegurar la continuidad del servicio y cumplir con los requisitos del cliente y las partes interesadas.</a:t>
            </a:r>
          </a:p>
          <a:p>
            <a:pPr algn="just">
              <a:lnSpc>
                <a:spcPts val="2262"/>
              </a:lnSpc>
              <a:spcBef>
                <a:spcPct val="0"/>
              </a:spcBef>
            </a:pP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Las acciones correctivas y de mejora implementadas durante el periodo evaluado han demostrado ser eficaces, contribuyendo al fortalecimiento del desempeño del sistema.</a:t>
            </a:r>
          </a:p>
          <a:p>
            <a:pPr algn="just">
              <a:lnSpc>
                <a:spcPts val="2262"/>
              </a:lnSpc>
              <a:spcBef>
                <a:spcPct val="0"/>
              </a:spcBef>
            </a:pPr>
          </a:p>
          <a:p>
            <a:pPr algn="just" marL="418981" indent="-209490" lvl="1">
              <a:lnSpc>
                <a:spcPts val="2262"/>
              </a:lnSpc>
              <a:spcBef>
                <a:spcPct val="0"/>
              </a:spcBef>
              <a:buFont typeface="Arial"/>
              <a:buChar char="•"/>
            </a:pPr>
            <a:r>
              <a:rPr lang="en-US" sz="1940" strike="noStrike" u="none">
                <a:solidFill>
                  <a:srgbClr val="000000"/>
                </a:solidFill>
                <a:latin typeface="Tahoma"/>
                <a:ea typeface="Tahoma"/>
                <a:cs typeface="Tahoma"/>
                <a:sym typeface="Tahoma"/>
              </a:rPr>
              <a:t>El Sistema Integrado de Gestión responde de manera adecuada a los cambios del contexto interno y externo, manteniendo su integridad y capacidad de adaptación.</a:t>
            </a:r>
          </a:p>
          <a:p>
            <a:pPr algn="just">
              <a:lnSpc>
                <a:spcPts val="2262"/>
              </a:lnSpc>
              <a:spcBef>
                <a:spcPct val="0"/>
              </a:spcBef>
            </a:pPr>
          </a:p>
        </p:txBody>
      </p:sp>
      <p:grpSp>
        <p:nvGrpSpPr>
          <p:cNvPr name="Group 4" id="4"/>
          <p:cNvGrpSpPr/>
          <p:nvPr/>
        </p:nvGrpSpPr>
        <p:grpSpPr>
          <a:xfrm rot="0">
            <a:off x="0" y="9501749"/>
            <a:ext cx="18288000" cy="785498"/>
            <a:chOff x="0" y="0"/>
            <a:chExt cx="24384000" cy="1047331"/>
          </a:xfrm>
        </p:grpSpPr>
        <p:sp>
          <p:nvSpPr>
            <p:cNvPr name="Freeform 5" id="5"/>
            <p:cNvSpPr/>
            <p:nvPr/>
          </p:nvSpPr>
          <p:spPr>
            <a:xfrm flipH="false" flipV="false" rot="0">
              <a:off x="0" y="0"/>
              <a:ext cx="24384000" cy="1046988"/>
            </a:xfrm>
            <a:custGeom>
              <a:avLst/>
              <a:gdLst/>
              <a:ahLst/>
              <a:cxnLst/>
              <a:rect r="r" b="b" t="t" l="l"/>
              <a:pathLst>
                <a:path h="1046988" w="24384000">
                  <a:moveTo>
                    <a:pt x="24384000" y="1046988"/>
                  </a:moveTo>
                  <a:lnTo>
                    <a:pt x="0" y="1046988"/>
                  </a:lnTo>
                  <a:lnTo>
                    <a:pt x="0" y="0"/>
                  </a:lnTo>
                  <a:lnTo>
                    <a:pt x="24384000" y="0"/>
                  </a:lnTo>
                  <a:lnTo>
                    <a:pt x="24384000" y="1046988"/>
                  </a:lnTo>
                  <a:close/>
                </a:path>
              </a:pathLst>
            </a:custGeom>
            <a:solidFill>
              <a:srgbClr val="64D074"/>
            </a:solidFill>
          </p:spPr>
        </p:sp>
      </p:grpSp>
      <p:grpSp>
        <p:nvGrpSpPr>
          <p:cNvPr name="Group 6" id="6"/>
          <p:cNvGrpSpPr/>
          <p:nvPr/>
        </p:nvGrpSpPr>
        <p:grpSpPr>
          <a:xfrm rot="0">
            <a:off x="-304800" y="-482717"/>
            <a:ext cx="2728093" cy="1899533"/>
            <a:chOff x="0" y="0"/>
            <a:chExt cx="3637458" cy="2532710"/>
          </a:xfrm>
        </p:grpSpPr>
        <p:sp>
          <p:nvSpPr>
            <p:cNvPr name="Freeform 7" id="7"/>
            <p:cNvSpPr/>
            <p:nvPr/>
          </p:nvSpPr>
          <p:spPr>
            <a:xfrm flipH="false" flipV="false" rot="0">
              <a:off x="0" y="0"/>
              <a:ext cx="3637407" cy="2532761"/>
            </a:xfrm>
            <a:custGeom>
              <a:avLst/>
              <a:gdLst/>
              <a:ahLst/>
              <a:cxnLst/>
              <a:rect r="r" b="b" t="t" l="l"/>
              <a:pathLst>
                <a:path h="2532761" w="3637407">
                  <a:moveTo>
                    <a:pt x="0" y="0"/>
                  </a:moveTo>
                  <a:lnTo>
                    <a:pt x="3637407" y="0"/>
                  </a:lnTo>
                  <a:lnTo>
                    <a:pt x="3637407" y="2532761"/>
                  </a:lnTo>
                  <a:lnTo>
                    <a:pt x="0" y="2532761"/>
                  </a:lnTo>
                  <a:lnTo>
                    <a:pt x="0" y="0"/>
                  </a:lnTo>
                  <a:close/>
                </a:path>
              </a:pathLst>
            </a:custGeom>
            <a:blipFill>
              <a:blip r:embed="rId2"/>
              <a:stretch>
                <a:fillRect l="0" t="-329" r="-1" b="-327"/>
              </a:stretch>
            </a:blipFill>
          </p:spPr>
        </p:sp>
      </p:grpSp>
      <p:grpSp>
        <p:nvGrpSpPr>
          <p:cNvPr name="Group 8" id="8"/>
          <p:cNvGrpSpPr/>
          <p:nvPr/>
        </p:nvGrpSpPr>
        <p:grpSpPr>
          <a:xfrm rot="0">
            <a:off x="-33176" y="-62465"/>
            <a:ext cx="1933575" cy="1809750"/>
            <a:chOff x="0" y="0"/>
            <a:chExt cx="2578100" cy="2413000"/>
          </a:xfrm>
        </p:grpSpPr>
        <p:sp>
          <p:nvSpPr>
            <p:cNvPr name="Freeform 9" id="9"/>
            <p:cNvSpPr/>
            <p:nvPr/>
          </p:nvSpPr>
          <p:spPr>
            <a:xfrm flipH="false" flipV="false" rot="0">
              <a:off x="0" y="0"/>
              <a:ext cx="2578100" cy="2413000"/>
            </a:xfrm>
            <a:custGeom>
              <a:avLst/>
              <a:gdLst/>
              <a:ahLst/>
              <a:cxnLst/>
              <a:rect r="r" b="b" t="t" l="l"/>
              <a:pathLst>
                <a:path h="2413000" w="2578100">
                  <a:moveTo>
                    <a:pt x="0" y="0"/>
                  </a:moveTo>
                  <a:lnTo>
                    <a:pt x="2578100" y="0"/>
                  </a:lnTo>
                  <a:lnTo>
                    <a:pt x="2578100" y="2413000"/>
                  </a:lnTo>
                  <a:lnTo>
                    <a:pt x="0" y="2413000"/>
                  </a:lnTo>
                  <a:lnTo>
                    <a:pt x="0" y="0"/>
                  </a:lnTo>
                  <a:close/>
                </a:path>
              </a:pathLst>
            </a:custGeom>
            <a:blipFill>
              <a:blip r:embed="rId3"/>
              <a:stretch>
                <a:fillRect l="0" t="-50" r="0" b="-50"/>
              </a:stretch>
            </a:blipFill>
          </p:spPr>
        </p:sp>
      </p:grpSp>
      <p:sp>
        <p:nvSpPr>
          <p:cNvPr name="TextBox 10" id="10"/>
          <p:cNvSpPr txBox="true"/>
          <p:nvPr/>
        </p:nvSpPr>
        <p:spPr>
          <a:xfrm rot="0">
            <a:off x="10625385" y="9759648"/>
            <a:ext cx="252727"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 : :</a:t>
            </a:r>
          </a:p>
        </p:txBody>
      </p:sp>
      <p:sp>
        <p:nvSpPr>
          <p:cNvPr name="TextBox 11" id="11"/>
          <p:cNvSpPr txBox="true"/>
          <p:nvPr/>
        </p:nvSpPr>
        <p:spPr>
          <a:xfrm rot="0">
            <a:off x="10966866" y="9759648"/>
            <a:ext cx="1000030" cy="254003"/>
          </a:xfrm>
          <a:prstGeom prst="rect">
            <a:avLst/>
          </a:prstGeom>
        </p:spPr>
        <p:txBody>
          <a:bodyPr anchor="t" rtlCol="false" tIns="0" lIns="0" bIns="0" rIns="0">
            <a:spAutoFit/>
          </a:bodyPr>
          <a:lstStyle/>
          <a:p>
            <a:pPr algn="l">
              <a:lnSpc>
                <a:spcPts val="1795"/>
              </a:lnSpc>
            </a:pPr>
            <a:r>
              <a:rPr lang="en-US" sz="1500" spc="20">
                <a:solidFill>
                  <a:srgbClr val="FFFFFF"/>
                </a:solidFill>
                <a:latin typeface="Trebuchet MS"/>
                <a:ea typeface="Trebuchet MS"/>
                <a:cs typeface="Trebuchet MS"/>
                <a:sym typeface="Trebuchet MS"/>
              </a:rPr>
              <a:t>2 0 2 5 : :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DAHA1_o6lFY</dc:identifier>
  <dcterms:modified xsi:type="dcterms:W3CDTF">2011-08-01T06:04:30Z</dcterms:modified>
  <cp:revision>1</cp:revision>
  <dc:title>REVISIÓN GERENCIAL 2025.pptx (Presentación)</dc:title>
</cp:coreProperties>
</file>